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Lst>
  <p:sldSz cy="5143500" cx="9144000"/>
  <p:notesSz cx="6858000" cy="9144000"/>
  <p:embeddedFontLst>
    <p:embeddedFont>
      <p:font typeface="Raleway"/>
      <p:regular r:id="rId258"/>
      <p:bold r:id="rId259"/>
      <p:italic r:id="rId260"/>
      <p:boldItalic r:id="rId261"/>
    </p:embeddedFont>
    <p:embeddedFont>
      <p:font typeface="Lato"/>
      <p:regular r:id="rId262"/>
      <p:bold r:id="rId263"/>
      <p:italic r:id="rId264"/>
      <p:boldItalic r:id="rId2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11315A5-8E8B-4985-AB67-102CEEAD4A40}">
  <a:tblStyle styleId="{D11315A5-8E8B-4985-AB67-102CEEAD4A4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font" Target="fonts/Lato-italic.fntdata"/><Relationship Id="rId142" Type="http://schemas.openxmlformats.org/officeDocument/2006/relationships/slide" Target="slides/slide136.xml"/><Relationship Id="rId263" Type="http://schemas.openxmlformats.org/officeDocument/2006/relationships/font" Target="fonts/Lato-bold.fntdata"/><Relationship Id="rId141" Type="http://schemas.openxmlformats.org/officeDocument/2006/relationships/slide" Target="slides/slide135.xml"/><Relationship Id="rId262" Type="http://schemas.openxmlformats.org/officeDocument/2006/relationships/font" Target="fonts/Lato-regular.fntdata"/><Relationship Id="rId140" Type="http://schemas.openxmlformats.org/officeDocument/2006/relationships/slide" Target="slides/slide134.xml"/><Relationship Id="rId261" Type="http://schemas.openxmlformats.org/officeDocument/2006/relationships/font" Target="fonts/Raleway-boldItalic.fntdata"/><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font" Target="fonts/Lato-boldItalic.fntdata"/><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font" Target="fonts/Raleway-italic.fntdata"/><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font" Target="fonts/Raleway-bold.fntdata"/><Relationship Id="rId137" Type="http://schemas.openxmlformats.org/officeDocument/2006/relationships/slide" Target="slides/slide131.xml"/><Relationship Id="rId258" Type="http://schemas.openxmlformats.org/officeDocument/2006/relationships/font" Target="fonts/Raleway-regular.fntdata"/><Relationship Id="rId132" Type="http://schemas.openxmlformats.org/officeDocument/2006/relationships/slide" Target="slides/slide126.xml"/><Relationship Id="rId253" Type="http://schemas.openxmlformats.org/officeDocument/2006/relationships/slide" Target="slides/slide247.xml"/><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257" Type="http://schemas.openxmlformats.org/officeDocument/2006/relationships/slide" Target="slides/slide251.xml"/><Relationship Id="rId135" Type="http://schemas.openxmlformats.org/officeDocument/2006/relationships/slide" Target="slides/slide129.xml"/><Relationship Id="rId256" Type="http://schemas.openxmlformats.org/officeDocument/2006/relationships/slide" Target="slides/slide250.xml"/><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126" Type="http://schemas.openxmlformats.org/officeDocument/2006/relationships/slide" Target="slides/slide120.xml"/><Relationship Id="rId247" Type="http://schemas.openxmlformats.org/officeDocument/2006/relationships/slide" Target="slides/slide241.xml"/><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slide" Target="slides/slide240.xml"/><Relationship Id="rId124" Type="http://schemas.openxmlformats.org/officeDocument/2006/relationships/slide" Target="slides/slide118.xml"/><Relationship Id="rId245" Type="http://schemas.openxmlformats.org/officeDocument/2006/relationships/slide" Target="slides/slide239.xml"/><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ab0b00b220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ab0b00b220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a98ec75430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a98ec75430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a98ec75430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a98ec75430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a98ec75430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a98ec75430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a98ec75430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a98ec75430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a98ec75430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a98ec75430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a98ec75430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a98ec75430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a98ec75430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a98ec75430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a98ec75430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a98ec75430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a98ec75430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a98ec75430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a98ec75430_0_1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a98ec75430_0_1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ab0b00b220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ab0b00b220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a98ec75430_0_1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a98ec75430_0_1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a98ec75430_0_1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a98ec75430_0_1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a98ec75430_0_1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a98ec75430_0_1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a98ec75430_0_1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a98ec75430_0_1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a98ec75430_0_1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a98ec75430_0_1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a98ec75430_0_1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a98ec75430_0_1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a98ec75430_0_1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a98ec75430_0_1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a98ec75430_0_1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a98ec75430_0_1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a98ec75430_0_1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a98ec75430_0_1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a98ec75430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a98ec75430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a98ec75430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a98ec75430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a98ec75430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a98ec75430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a98ec75430_0_1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a98ec75430_0_1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a98ec75430_0_1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a98ec75430_0_1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a98ec75430_0_1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a98ec75430_0_1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a98ec75430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a98ec75430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a98ec75430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a98ec75430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a98ec75430_0_1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a98ec75430_0_1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a98ec75430_0_1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a98ec75430_0_1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a98ec75430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a98ec75430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a98ec75430_0_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a98ec75430_0_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ab0b00b220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ab0b00b220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a98ec75430_0_1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a98ec75430_0_1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a98ec75430_0_1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a98ec75430_0_1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a98ec75430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a98ec75430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a98ec75430_0_1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a98ec75430_0_1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a98ec75430_0_1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a98ec75430_0_1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a98ec75430_0_1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a98ec75430_0_1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a98ec75430_0_1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a98ec75430_0_1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a98ec75430_0_1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a98ec75430_0_1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a98ec75430_0_1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a98ec75430_0_1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a98ec75430_0_1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a98ec75430_0_1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ab0b00b220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ab0b00b220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a98ec75430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a98ec75430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a98ec75430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a98ec75430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a98ec75430_0_1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a98ec75430_0_1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a98ec75430_0_1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a98ec75430_0_1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a98ec75430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a98ec75430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a98ec75430_0_1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a98ec75430_0_1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a98ec75430_0_1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a98ec75430_0_1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a98ec75430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a98ec75430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a98ec75430_0_1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a98ec75430_0_1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a98ec75430_0_1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a98ec75430_0_1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ab0b00b220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ab0b00b220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a98ec75430_0_1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a98ec75430_0_1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a98ec75430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a98ec7543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a98ec75430_0_1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a98ec75430_0_1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a98ec75430_0_1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a98ec75430_0_1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a98ec75430_0_1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a98ec75430_0_1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a98ec75430_0_1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a98ec75430_0_1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a98ec75430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a98ec75430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a98ec75430_0_1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a98ec75430_0_1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a98ec75430_0_1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a98ec75430_0_1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a98ec75430_0_1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a98ec75430_0_1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ab0b00b220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ab0b00b220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a98ec75430_0_1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a98ec75430_0_1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a98ec75430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a98ec75430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a98ec75430_0_1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a98ec75430_0_1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a98ec75430_0_1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a98ec75430_0_1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a98ec75430_0_1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a98ec75430_0_1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a98ec75430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a98ec75430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a98ec75430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a98ec75430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a98ec75430_0_1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a98ec75430_0_1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a98ec75430_0_1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a98ec75430_0_1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a98ec75430_0_1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a98ec75430_0_1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a98ec75430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a98ec75430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a98ec75430_0_1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a98ec75430_0_1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a98ec75430_0_1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a98ec75430_0_1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a98ec75430_0_1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a98ec75430_0_1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a98ec75430_0_18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a98ec75430_0_18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a98ec75430_0_1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a98ec75430_0_1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a98ec75430_0_1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a98ec75430_0_1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a98ec75430_0_1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a98ec75430_0_1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a98ec75430_0_1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a98ec75430_0_1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a98ec75430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a98ec75430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a98ec75430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a98ec75430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a98ec75430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a98ec75430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ab0b00b2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ab0b00b2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ab0b00b22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ab0b00b22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ab0b00b22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ab0b00b22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ab0b00b22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ab0b00b22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a98ec75430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a98ec75430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ab0b00b22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ab0b00b22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ab0b00b22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ab0b00b22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ab0b00b220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ab0b00b22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ab0b00b22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ab0b00b22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a98ec75430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a98ec75430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a98ec75430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a98ec75430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ab0b00b22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ab0b00b22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ab0b00b22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ab0b00b22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ab0b00b220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ab0b00b220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ab0b00b220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ab0b00b220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a98ec75430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a98ec75430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a98ec75430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a98ec75430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ab0b00b22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ab0b00b22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a98ec75430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a98ec75430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a98ec75430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a98ec75430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ab0b00b220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ab0b00b220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896709ae5b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896709ae5b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a98ec75430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a98ec75430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a98ec7543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a98ec7543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a98ec75430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a98ec75430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ab0b00b220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ab0b00b220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ab0b00b220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ab0b00b220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ab0b00b220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ab0b00b220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ab0b00b220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ab0b00b220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a98ec75430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a98ec75430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a98ec75430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a98ec75430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ab0b00b220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ab0b00b220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ga98ec75430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4" name="Google Shape;1304;ga98ec75430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a98ec75430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a98ec75430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a98ec75430_0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a98ec75430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ab0b00b220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ab0b00b220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ab0b00b220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ab0b00b220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a98ec75430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a98ec75430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a98ec75430_0_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a98ec75430_0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ab0b00b220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ab0b00b220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ab0b00b220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ab0b00b220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a98ec75430_0_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a98ec75430_0_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a98ec75430_0_1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a98ec75430_0_1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ab0b00b220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ab0b00b220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a98ec75430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a98ec75430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ab0b00b220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ab0b00b220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ga98ec75430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3" name="Google Shape;1373;ga98ec75430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a98ec75430_0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a98ec75430_0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ab0b00b220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ab0b00b220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ab0b00b220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ab0b00b220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ab0b00b220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ab0b00b220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ab0b00b220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ab0b00b220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ab0b00b220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ab0b00b220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ab0b00b220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ab0b00b220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ab0b00b220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ab0b00b220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a98ec75430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a98ec75430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ab0b00b220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gab0b00b220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ab0b00b220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ab0b00b22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gab0b00b220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7" name="Google Shape;1437;gab0b00b220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gab0b00b220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3" name="Google Shape;1443;gab0b00b220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gab0b00b220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9" name="Google Shape;1449;gab0b00b220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ab0b00b220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ab0b00b220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gab0b00b220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1" name="Google Shape;1461;gab0b00b220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gab0b00b220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7" name="Google Shape;1467;gab0b00b220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gab0b00b220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3" name="Google Shape;1473;gab0b00b220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ab0b00b220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ab0b00b220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a98ec75430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a98ec75430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gab0b00b220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5" name="Google Shape;1485;gab0b00b220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ab0b00b220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ab0b00b220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a98ec75430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a98ec75430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ga98ec75430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2" name="Google Shape;1502;ga98ec75430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gab0b00b220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8" name="Google Shape;1508;gab0b00b220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gab0b00b220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4" name="Google Shape;1514;gab0b00b220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ab0b00b220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gab0b00b220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ab0b00b220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ab0b00b220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0" name="Shape 1530"/>
        <p:cNvGrpSpPr/>
        <p:nvPr/>
      </p:nvGrpSpPr>
      <p:grpSpPr>
        <a:xfrm>
          <a:off x="0" y="0"/>
          <a:ext cx="0" cy="0"/>
          <a:chOff x="0" y="0"/>
          <a:chExt cx="0" cy="0"/>
        </a:xfrm>
      </p:grpSpPr>
      <p:sp>
        <p:nvSpPr>
          <p:cNvPr id="1531" name="Google Shape;1531;gab0b00b220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2" name="Google Shape;1532;gab0b00b220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6" name="Shape 1536"/>
        <p:cNvGrpSpPr/>
        <p:nvPr/>
      </p:nvGrpSpPr>
      <p:grpSpPr>
        <a:xfrm>
          <a:off x="0" y="0"/>
          <a:ext cx="0" cy="0"/>
          <a:chOff x="0" y="0"/>
          <a:chExt cx="0" cy="0"/>
        </a:xfrm>
      </p:grpSpPr>
      <p:sp>
        <p:nvSpPr>
          <p:cNvPr id="1537" name="Google Shape;1537;gab0b00b220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8" name="Google Shape;1538;gab0b00b220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a98ec75430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a98ec75430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ga98ec75430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4" name="Google Shape;1544;ga98ec75430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a98ec75430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a98ec75430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a98ec75430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a98ec75430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a98ec75430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a98ec75430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a98ec75430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a98ec75430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a98ec75430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a98ec75430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896709ae5b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896709ae5b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a98ec75430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a98ec75430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a98ec75430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a98ec75430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a98ec75430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a98ec75430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a98ec75430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a98ec75430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a98ec75430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a98ec75430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a98ec75430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a98ec75430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a98ec75430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a98ec75430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a98ec75430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a98ec75430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a98ec75430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a98ec75430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a98ec75430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a98ec75430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a98ec75430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a98ec75430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a98ec75430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a98ec75430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a98ec75430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a98ec75430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a98ec75430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a98ec75430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a98ec75430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a98ec75430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a98ec75430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a98ec75430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a98ec75430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a98ec75430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a98ec75430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a98ec75430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a98ec75430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a98ec75430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a98ec75430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a98ec75430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a98ec75430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a98ec75430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a3a778d5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a3a778d5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a98ec75430_0_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a98ec75430_0_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a98ec75430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a98ec75430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a98ec75430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a98ec75430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a98ec75430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a98ec75430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a98ec75430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a98ec75430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a98ec75430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a98ec75430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a98ec75430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a98ec75430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a98ec75430_0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a98ec75430_0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a98ec75430_0_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a98ec75430_0_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a98ec75430_0_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a98ec75430_0_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a3a778d56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a3a778d56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a98ec75430_0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a98ec75430_0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a98ec75430_0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a98ec75430_0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a98ec75430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a98ec75430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a98ec75430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a98ec75430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a98ec75430_0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a98ec75430_0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a98ec75430_0_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a98ec75430_0_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a98ec75430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a98ec75430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a98ec75430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a98ec75430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a98ec75430_0_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a98ec75430_0_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a98ec75430_0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a98ec75430_0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ab0b00b220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ab0b00b220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a98ec75430_0_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a98ec75430_0_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a98ec75430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a98ec75430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a98ec75430_0_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a98ec75430_0_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a98ec75430_0_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a98ec75430_0_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a98ec75430_0_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a98ec75430_0_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a98ec75430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a98ec75430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a98ec75430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a98ec75430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a98ec75430_0_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a98ec75430_0_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a98ec75430_0_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a98ec75430_0_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a98ec75430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a98ec75430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ab0b00b220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ab0b00b220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a98ec75430_0_1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a98ec75430_0_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a98ec75430_0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a98ec75430_0_1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a98ec75430_0_1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a98ec75430_0_1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a98ec75430_0_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a98ec75430_0_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a98ec75430_0_1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a98ec75430_0_1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a98ec75430_0_1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a98ec75430_0_1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a98ec75430_0_10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a98ec75430_0_1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a98ec75430_0_1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a98ec75430_0_1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a98ec75430_0_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a98ec75430_0_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a98ec75430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a98ec75430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ab0b00b220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ab0b00b220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a98ec75430_0_1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a98ec75430_0_1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a98ec75430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a98ec75430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a98ec75430_0_1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a98ec75430_0_1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a98ec75430_0_1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a98ec75430_0_1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a98ec75430_0_1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a98ec75430_0_1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a98ec75430_0_1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a98ec75430_0_1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a98ec75430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a98ec75430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a98ec75430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a98ec75430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a98ec75430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a98ec75430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a98ec75430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a98ec75430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2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 Id="rId3" Type="http://schemas.openxmlformats.org/officeDocument/2006/relationships/image" Target="../media/image3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6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3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4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3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3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3.xml"/><Relationship Id="rId3" Type="http://schemas.openxmlformats.org/officeDocument/2006/relationships/image" Target="../media/image3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39.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 Id="rId3" Type="http://schemas.openxmlformats.org/officeDocument/2006/relationships/image" Target="../media/image4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4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56.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4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55.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5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57.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46.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49.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59.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51.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4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6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www.apachefriends.org/"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50.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58.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67.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5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62.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 Id="rId3" Type="http://schemas.openxmlformats.org/officeDocument/2006/relationships/image" Target="../media/image100.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 Id="rId3" Type="http://schemas.openxmlformats.org/officeDocument/2006/relationships/image" Target="../media/image53.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image" Target="../media/image61.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 Id="rId3" Type="http://schemas.openxmlformats.org/officeDocument/2006/relationships/image" Target="../media/image65.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 Id="rId3" Type="http://schemas.openxmlformats.org/officeDocument/2006/relationships/image" Target="../media/image6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code.visualstudio.com/" TargetMode="External"/><Relationship Id="rId4" Type="http://schemas.openxmlformats.org/officeDocument/2006/relationships/hyperlink" Target="https://www.sublimetext.com/" TargetMode="External"/><Relationship Id="rId5" Type="http://schemas.openxmlformats.org/officeDocument/2006/relationships/hyperlink" Target="https://atom.io/" TargetMode="External"/><Relationship Id="rId6" Type="http://schemas.openxmlformats.org/officeDocument/2006/relationships/hyperlink" Target="https://www.jetbrains.com/phpstorm/" TargetMode="Externa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66.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image" Target="../media/image75.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69.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 Id="rId3" Type="http://schemas.openxmlformats.org/officeDocument/2006/relationships/image" Target="../media/image6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71.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70.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 Id="rId3" Type="http://schemas.openxmlformats.org/officeDocument/2006/relationships/image" Target="../media/image79.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76.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78.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 Id="rId3" Type="http://schemas.openxmlformats.org/officeDocument/2006/relationships/image" Target="../media/image73.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 Id="rId3" Type="http://schemas.openxmlformats.org/officeDocument/2006/relationships/image" Target="../media/image88.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 Id="rId3" Type="http://schemas.openxmlformats.org/officeDocument/2006/relationships/image" Target="../media/image86.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 Id="rId3" Type="http://schemas.openxmlformats.org/officeDocument/2006/relationships/image" Target="../media/image72.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 Id="rId3" Type="http://schemas.openxmlformats.org/officeDocument/2006/relationships/image" Target="../media/image74.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 Id="rId3" Type="http://schemas.openxmlformats.org/officeDocument/2006/relationships/image" Target="../media/image83.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image" Target="../media/image77.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image" Target="../media/image8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 Id="rId3" Type="http://schemas.openxmlformats.org/officeDocument/2006/relationships/image" Target="../media/image85.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 Id="rId3" Type="http://schemas.openxmlformats.org/officeDocument/2006/relationships/image" Target="../media/image104.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 Id="rId3" Type="http://schemas.openxmlformats.org/officeDocument/2006/relationships/image" Target="../media/image87.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 Id="rId3" Type="http://schemas.openxmlformats.org/officeDocument/2006/relationships/image" Target="../media/image81.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 Id="rId3" Type="http://schemas.openxmlformats.org/officeDocument/2006/relationships/hyperlink" Target="https://www.php.net/manual/en/ref.strings.php" TargetMode="Externa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 Id="rId3" Type="http://schemas.openxmlformats.org/officeDocument/2006/relationships/image" Target="../media/image82.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 Id="rId3" Type="http://schemas.openxmlformats.org/officeDocument/2006/relationships/hyperlink" Target="https://www.php.net/manual/en/ref.array.php" TargetMode="Externa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 Id="rId3" Type="http://schemas.openxmlformats.org/officeDocument/2006/relationships/image" Target="../media/image89.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 Id="rId3" Type="http://schemas.openxmlformats.org/officeDocument/2006/relationships/hyperlink" Target="https://www.php.net/manual/en/ref.var.php" TargetMode="Externa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 Id="rId3" Type="http://schemas.openxmlformats.org/officeDocument/2006/relationships/image" Target="../media/image91.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 Id="rId3" Type="http://schemas.openxmlformats.org/officeDocument/2006/relationships/image" Target="../media/image95.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 Id="rId3" Type="http://schemas.openxmlformats.org/officeDocument/2006/relationships/image" Target="../media/image103.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6.xml"/><Relationship Id="rId3" Type="http://schemas.openxmlformats.org/officeDocument/2006/relationships/image" Target="../media/image84.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image" Target="../media/image90.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9.xml"/><Relationship Id="rId3" Type="http://schemas.openxmlformats.org/officeDocument/2006/relationships/image" Target="../media/image9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 Id="rId3" Type="http://schemas.openxmlformats.org/officeDocument/2006/relationships/image" Target="../media/image98.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 Id="rId3" Type="http://schemas.openxmlformats.org/officeDocument/2006/relationships/image" Target="../media/image94.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 Id="rId3" Type="http://schemas.openxmlformats.org/officeDocument/2006/relationships/image" Target="../media/image96.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9.xml"/><Relationship Id="rId3" Type="http://schemas.openxmlformats.org/officeDocument/2006/relationships/image" Target="../media/image9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1.xml"/><Relationship Id="rId3" Type="http://schemas.openxmlformats.org/officeDocument/2006/relationships/image" Target="../media/image102.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5.xml"/><Relationship Id="rId3" Type="http://schemas.openxmlformats.org/officeDocument/2006/relationships/image" Target="../media/image99.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7.xml"/><Relationship Id="rId3" Type="http://schemas.openxmlformats.org/officeDocument/2006/relationships/image" Target="../media/image97.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9.xml"/><Relationship Id="rId3" Type="http://schemas.openxmlformats.org/officeDocument/2006/relationships/image" Target="../media/image10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2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2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4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2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github.com/php/php-src"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4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3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3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hyperlink" Target="https://www.tiobe.com/tiobe-index/"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3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2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2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3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4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PHP Dasar</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Proses Development PHP</a:t>
            </a:r>
            <a:endParaRPr/>
          </a:p>
        </p:txBody>
      </p:sp>
      <p:pic>
        <p:nvPicPr>
          <p:cNvPr id="142" name="Google Shape;142;p22"/>
          <p:cNvPicPr preferRelativeResize="0"/>
          <p:nvPr/>
        </p:nvPicPr>
        <p:blipFill>
          <a:blip r:embed="rId3">
            <a:alphaModFix/>
          </a:blip>
          <a:stretch>
            <a:fillRect/>
          </a:stretch>
        </p:blipFill>
        <p:spPr>
          <a:xfrm>
            <a:off x="2775887" y="2006250"/>
            <a:ext cx="3592232" cy="298485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ke Number dan Sebaliknya</a:t>
            </a:r>
            <a:endParaRPr/>
          </a:p>
        </p:txBody>
      </p:sp>
      <p:pic>
        <p:nvPicPr>
          <p:cNvPr id="672" name="Google Shape;672;p112"/>
          <p:cNvPicPr preferRelativeResize="0"/>
          <p:nvPr/>
        </p:nvPicPr>
        <p:blipFill>
          <a:blip r:embed="rId3">
            <a:alphaModFix/>
          </a:blip>
          <a:stretch>
            <a:fillRect/>
          </a:stretch>
        </p:blipFill>
        <p:spPr>
          <a:xfrm>
            <a:off x="152400" y="2006250"/>
            <a:ext cx="8839201" cy="2633507"/>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Mengakses Karakter</a:t>
            </a:r>
            <a:endParaRPr/>
          </a:p>
        </p:txBody>
      </p:sp>
      <p:sp>
        <p:nvSpPr>
          <p:cNvPr id="678" name="Google Shape;678;p1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String di PHP seperti array karakter, dimana kita bisa mengakses data tiap karakternya menggunakan kurung siku</a:t>
            </a:r>
            <a:endParaRPr/>
          </a:p>
          <a:p>
            <a:pPr indent="-311150" lvl="0" marL="457200" rtl="0" algn="l">
              <a:spcBef>
                <a:spcPts val="0"/>
              </a:spcBef>
              <a:spcAft>
                <a:spcPts val="0"/>
              </a:spcAft>
              <a:buSzPts val="1300"/>
              <a:buChar char="●"/>
            </a:pPr>
            <a:r>
              <a:rPr lang="id"/>
              <a:t>Sama seperti di array, index pertama dimulai dari 0</a:t>
            </a:r>
            <a:endParaRPr/>
          </a:p>
          <a:p>
            <a:pPr indent="-311150" lvl="0" marL="457200" rtl="0" algn="l">
              <a:spcBef>
                <a:spcPts val="0"/>
              </a:spcBef>
              <a:spcAft>
                <a:spcPts val="0"/>
              </a:spcAft>
              <a:buSzPts val="1300"/>
              <a:buChar char="●"/>
            </a:pPr>
            <a:r>
              <a:rPr lang="id"/>
              <a:t>Jika kita mengakses index melebihi karakter di string, maka akan terjadi error</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11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Karakter</a:t>
            </a:r>
            <a:endParaRPr/>
          </a:p>
        </p:txBody>
      </p:sp>
      <p:pic>
        <p:nvPicPr>
          <p:cNvPr id="684" name="Google Shape;684;p114"/>
          <p:cNvPicPr preferRelativeResize="0"/>
          <p:nvPr/>
        </p:nvPicPr>
        <p:blipFill>
          <a:blip r:embed="rId3">
            <a:alphaModFix/>
          </a:blip>
          <a:stretch>
            <a:fillRect/>
          </a:stretch>
        </p:blipFill>
        <p:spPr>
          <a:xfrm>
            <a:off x="152400" y="2006250"/>
            <a:ext cx="8839202" cy="1741498"/>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 Parsing</a:t>
            </a:r>
            <a:endParaRPr/>
          </a:p>
        </p:txBody>
      </p:sp>
      <p:sp>
        <p:nvSpPr>
          <p:cNvPr id="690" name="Google Shape;690;p1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Khusus string menggunakan double quote atau heredoc, kita bisa menggunakan karakter $ untuk mengakses variable.</a:t>
            </a:r>
            <a:endParaRPr/>
          </a:p>
          <a:p>
            <a:pPr indent="-311150" lvl="0" marL="457200" rtl="0" algn="l">
              <a:spcBef>
                <a:spcPts val="0"/>
              </a:spcBef>
              <a:spcAft>
                <a:spcPts val="0"/>
              </a:spcAft>
              <a:buSzPts val="1300"/>
              <a:buChar char="●"/>
            </a:pPr>
            <a:r>
              <a:rPr lang="id"/>
              <a:t>Ini memudahkan ketika kita ingin menggabungkan string dengan variable.</a:t>
            </a:r>
            <a:endParaRPr/>
          </a:p>
          <a:p>
            <a:pPr indent="-311150" lvl="0" marL="457200" rtl="0" algn="l">
              <a:spcBef>
                <a:spcPts val="0"/>
              </a:spcBef>
              <a:spcAft>
                <a:spcPts val="0"/>
              </a:spcAft>
              <a:buSzPts val="1300"/>
              <a:buChar char="●"/>
            </a:pPr>
            <a:r>
              <a:rPr lang="id"/>
              <a:t>Cara penggunaanya adalah dengan menggunakan karakter $ lalu diikuti dengan nama variable nya.</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Parsing</a:t>
            </a:r>
            <a:endParaRPr/>
          </a:p>
        </p:txBody>
      </p:sp>
      <p:pic>
        <p:nvPicPr>
          <p:cNvPr id="696" name="Google Shape;696;p116"/>
          <p:cNvPicPr preferRelativeResize="0"/>
          <p:nvPr/>
        </p:nvPicPr>
        <p:blipFill>
          <a:blip r:embed="rId3">
            <a:alphaModFix/>
          </a:blip>
          <a:stretch>
            <a:fillRect/>
          </a:stretch>
        </p:blipFill>
        <p:spPr>
          <a:xfrm>
            <a:off x="152400" y="2006250"/>
            <a:ext cx="8839200" cy="129761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Curly Brace</a:t>
            </a:r>
            <a:endParaRPr/>
          </a:p>
        </p:txBody>
      </p:sp>
      <p:sp>
        <p:nvSpPr>
          <p:cNvPr id="702" name="Google Shape;702;p1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butuh menggabungkan variable dengan string tanpa ada spasi. Hal ini akan menyulitkan jika hanya menggunakan variable parsing</a:t>
            </a:r>
            <a:endParaRPr/>
          </a:p>
          <a:p>
            <a:pPr indent="-311150" lvl="0" marL="457200" rtl="0" algn="l">
              <a:spcBef>
                <a:spcPts val="0"/>
              </a:spcBef>
              <a:spcAft>
                <a:spcPts val="0"/>
              </a:spcAft>
              <a:buSzPts val="1300"/>
              <a:buChar char="●"/>
            </a:pPr>
            <a:r>
              <a:rPr lang="id"/>
              <a:t>Untungnya di PHP kita bisa menambahkan kurung kurawal sebelum menggunakan variable parsing</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Curly Brace</a:t>
            </a:r>
            <a:endParaRPr/>
          </a:p>
        </p:txBody>
      </p:sp>
      <p:pic>
        <p:nvPicPr>
          <p:cNvPr id="708" name="Google Shape;708;p118"/>
          <p:cNvPicPr preferRelativeResize="0"/>
          <p:nvPr/>
        </p:nvPicPr>
        <p:blipFill>
          <a:blip r:embed="rId3">
            <a:alphaModFix/>
          </a:blip>
          <a:stretch>
            <a:fillRect/>
          </a:stretch>
        </p:blipFill>
        <p:spPr>
          <a:xfrm>
            <a:off x="152400" y="2006250"/>
            <a:ext cx="8839201" cy="1411729"/>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11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 Statement</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 Statement</a:t>
            </a:r>
            <a:endParaRPr/>
          </a:p>
        </p:txBody>
      </p:sp>
      <p:sp>
        <p:nvSpPr>
          <p:cNvPr id="719" name="Google Shape;719;p1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PHP, if adalah salah satu kata kunci yang digunakan untuk percabangan</a:t>
            </a:r>
            <a:endParaRPr/>
          </a:p>
          <a:p>
            <a:pPr indent="-311150" lvl="0" marL="457200" rtl="0" algn="l">
              <a:spcBef>
                <a:spcPts val="0"/>
              </a:spcBef>
              <a:spcAft>
                <a:spcPts val="0"/>
              </a:spcAft>
              <a:buSzPts val="1300"/>
              <a:buChar char="●"/>
            </a:pPr>
            <a:r>
              <a:rPr lang="id"/>
              <a:t>Percabangan artinya kita bisa mengeksekusi kode program tertentu ketika suatu kondisi terpenuhi</a:t>
            </a:r>
            <a:endParaRPr/>
          </a:p>
          <a:p>
            <a:pPr indent="-311150" lvl="0" marL="457200" rtl="0" algn="l">
              <a:spcBef>
                <a:spcPts val="0"/>
              </a:spcBef>
              <a:spcAft>
                <a:spcPts val="0"/>
              </a:spcAft>
              <a:buSzPts val="1300"/>
              <a:buChar char="●"/>
            </a:pPr>
            <a:r>
              <a:rPr lang="id"/>
              <a:t>Hampir di semua bahasa pemrograman mendukung if expression</a:t>
            </a:r>
            <a:endParaRPr/>
          </a:p>
          <a:p>
            <a:pPr indent="0" lvl="0" marL="0" rtl="0" algn="l">
              <a:spcBef>
                <a:spcPts val="1600"/>
              </a:spcBef>
              <a:spcAft>
                <a:spcPts val="1600"/>
              </a:spcAft>
              <a:buNone/>
            </a:pPr>
            <a:r>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Syntax If Statement</a:t>
            </a:r>
            <a:endParaRPr/>
          </a:p>
        </p:txBody>
      </p:sp>
      <p:pic>
        <p:nvPicPr>
          <p:cNvPr id="725" name="Google Shape;725;p121"/>
          <p:cNvPicPr preferRelativeResize="0"/>
          <p:nvPr/>
        </p:nvPicPr>
        <p:blipFill>
          <a:blip r:embed="rId3">
            <a:alphaModFix/>
          </a:blip>
          <a:stretch>
            <a:fillRect/>
          </a:stretch>
        </p:blipFill>
        <p:spPr>
          <a:xfrm>
            <a:off x="152400" y="2006250"/>
            <a:ext cx="8839199" cy="287576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Apa yang Bisa Dibuat Menggunakan PHP?</a:t>
            </a:r>
            <a:endParaRPr/>
          </a:p>
        </p:txBody>
      </p:sp>
      <p:sp>
        <p:nvSpPr>
          <p:cNvPr id="148" name="Google Shape;148;p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Server-side scripting. Ini adalah salah satu fokus utama web, untuk membuat aplikasi server side. Biasanya digunakan sebagai aplikasi web menggunakan bantuan web server, dan kita bisa melihat output aplikasi menggunakan web browser (Internet Explorer, Chrome, Firefox, dan lain-lain)</a:t>
            </a:r>
            <a:endParaRPr/>
          </a:p>
          <a:p>
            <a:pPr indent="-311150" lvl="0" marL="457200" rtl="0" algn="l">
              <a:spcBef>
                <a:spcPts val="0"/>
              </a:spcBef>
              <a:spcAft>
                <a:spcPts val="0"/>
              </a:spcAft>
              <a:buSzPts val="1300"/>
              <a:buChar char="●"/>
            </a:pPr>
            <a:r>
              <a:rPr lang="id"/>
              <a:t>Command line scripting. PHP juga bisa digunakan untuk membuat program berbasis command line, tanpa harus menggunakan web server</a:t>
            </a:r>
            <a:endParaRPr/>
          </a:p>
          <a:p>
            <a:pPr indent="-311150" lvl="0" marL="457200" rtl="0" algn="l">
              <a:spcBef>
                <a:spcPts val="0"/>
              </a:spcBef>
              <a:spcAft>
                <a:spcPts val="0"/>
              </a:spcAft>
              <a:buSzPts val="1300"/>
              <a:buChar char="●"/>
            </a:pPr>
            <a:r>
              <a:rPr lang="id"/>
              <a:t>Desktop application, walaupun jarang digunakan, tapi PHP juga bisa digunakan untuk membuat aplikasi desktop menggunakan PHP-GTK</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If Statement</a:t>
            </a:r>
            <a:endParaRPr/>
          </a:p>
        </p:txBody>
      </p:sp>
      <p:pic>
        <p:nvPicPr>
          <p:cNvPr id="731" name="Google Shape;731;p122"/>
          <p:cNvPicPr preferRelativeResize="0"/>
          <p:nvPr/>
        </p:nvPicPr>
        <p:blipFill>
          <a:blip r:embed="rId3">
            <a:alphaModFix/>
          </a:blip>
          <a:stretch>
            <a:fillRect/>
          </a:stretch>
        </p:blipFill>
        <p:spPr>
          <a:xfrm>
            <a:off x="152400" y="2006250"/>
            <a:ext cx="8839202" cy="2623144"/>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 Statement</a:t>
            </a:r>
            <a:endParaRPr/>
          </a:p>
        </p:txBody>
      </p:sp>
      <p:sp>
        <p:nvSpPr>
          <p:cNvPr id="737" name="Google Shape;737;p1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Blok if akan dieksekusi ketika kondisi if bernilai true</a:t>
            </a:r>
            <a:endParaRPr/>
          </a:p>
          <a:p>
            <a:pPr indent="-311150" lvl="0" marL="457200" rtl="0" algn="l">
              <a:spcBef>
                <a:spcPts val="0"/>
              </a:spcBef>
              <a:spcAft>
                <a:spcPts val="0"/>
              </a:spcAft>
              <a:buSzPts val="1300"/>
              <a:buChar char="●"/>
            </a:pPr>
            <a:r>
              <a:rPr lang="id"/>
              <a:t>Kadang kita ingin melakukan eksekusi program tertentu jika kondisi if bernilai false</a:t>
            </a:r>
            <a:endParaRPr/>
          </a:p>
          <a:p>
            <a:pPr indent="-311150" lvl="0" marL="457200" rtl="0" algn="l">
              <a:spcBef>
                <a:spcPts val="0"/>
              </a:spcBef>
              <a:spcAft>
                <a:spcPts val="0"/>
              </a:spcAft>
              <a:buSzPts val="1300"/>
              <a:buChar char="●"/>
            </a:pPr>
            <a:r>
              <a:rPr lang="id"/>
              <a:t>Hal ini bisa dilakukan menggunakan else statement</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1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Syntax Else Statement</a:t>
            </a:r>
            <a:endParaRPr/>
          </a:p>
        </p:txBody>
      </p:sp>
      <p:pic>
        <p:nvPicPr>
          <p:cNvPr id="743" name="Google Shape;743;p124"/>
          <p:cNvPicPr preferRelativeResize="0"/>
          <p:nvPr/>
        </p:nvPicPr>
        <p:blipFill>
          <a:blip r:embed="rId3">
            <a:alphaModFix/>
          </a:blip>
          <a:stretch>
            <a:fillRect/>
          </a:stretch>
        </p:blipFill>
        <p:spPr>
          <a:xfrm>
            <a:off x="152400" y="2006250"/>
            <a:ext cx="6655110" cy="298485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12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Else Statement</a:t>
            </a:r>
            <a:endParaRPr/>
          </a:p>
        </p:txBody>
      </p:sp>
      <p:pic>
        <p:nvPicPr>
          <p:cNvPr id="749" name="Google Shape;749;p125"/>
          <p:cNvPicPr preferRelativeResize="0"/>
          <p:nvPr/>
        </p:nvPicPr>
        <p:blipFill>
          <a:blip r:embed="rId3">
            <a:alphaModFix/>
          </a:blip>
          <a:stretch>
            <a:fillRect/>
          </a:stretch>
        </p:blipFill>
        <p:spPr>
          <a:xfrm>
            <a:off x="152400" y="2006250"/>
            <a:ext cx="8215875" cy="298485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 If Statement</a:t>
            </a:r>
            <a:endParaRPr/>
          </a:p>
        </p:txBody>
      </p:sp>
      <p:sp>
        <p:nvSpPr>
          <p:cNvPr id="755" name="Google Shape;755;p1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 dalam If, kita butuh membuat beberapa kondisi</a:t>
            </a:r>
            <a:endParaRPr/>
          </a:p>
          <a:p>
            <a:pPr indent="-311150" lvl="0" marL="457200" rtl="0" algn="l">
              <a:spcBef>
                <a:spcPts val="0"/>
              </a:spcBef>
              <a:spcAft>
                <a:spcPts val="0"/>
              </a:spcAft>
              <a:buSzPts val="1300"/>
              <a:buChar char="●"/>
            </a:pPr>
            <a:r>
              <a:rPr lang="id"/>
              <a:t>Kasus seperti ini, di PHP kita bisa menggunakan Else If statement</a:t>
            </a:r>
            <a:endParaRPr/>
          </a:p>
          <a:p>
            <a:pPr indent="-311150" lvl="0" marL="457200" rtl="0" algn="l">
              <a:spcBef>
                <a:spcPts val="0"/>
              </a:spcBef>
              <a:spcAft>
                <a:spcPts val="0"/>
              </a:spcAft>
              <a:buSzPts val="1300"/>
              <a:buChar char="●"/>
            </a:pPr>
            <a:r>
              <a:rPr lang="id"/>
              <a:t>Else if di PHP bisa lebih dari satu</a:t>
            </a:r>
            <a:endParaRPr/>
          </a:p>
          <a:p>
            <a:pPr indent="-311150" lvl="0" marL="457200" rtl="0" algn="l">
              <a:spcBef>
                <a:spcPts val="0"/>
              </a:spcBef>
              <a:spcAft>
                <a:spcPts val="0"/>
              </a:spcAft>
              <a:buSzPts val="1300"/>
              <a:buChar char="●"/>
            </a:pPr>
            <a:r>
              <a:rPr lang="id"/>
              <a:t>Kode Else if di php bisa menggunakan “else if” atau “elseif” (digabung)</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Syntax Else If Statement</a:t>
            </a:r>
            <a:endParaRPr/>
          </a:p>
        </p:txBody>
      </p:sp>
      <p:pic>
        <p:nvPicPr>
          <p:cNvPr id="761" name="Google Shape;761;p127"/>
          <p:cNvPicPr preferRelativeResize="0"/>
          <p:nvPr/>
        </p:nvPicPr>
        <p:blipFill>
          <a:blip r:embed="rId3">
            <a:alphaModFix/>
          </a:blip>
          <a:stretch>
            <a:fillRect/>
          </a:stretch>
        </p:blipFill>
        <p:spPr>
          <a:xfrm>
            <a:off x="152400" y="2006250"/>
            <a:ext cx="5057663" cy="298485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12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Else If Statement</a:t>
            </a:r>
            <a:endParaRPr/>
          </a:p>
        </p:txBody>
      </p:sp>
      <p:pic>
        <p:nvPicPr>
          <p:cNvPr id="767" name="Google Shape;767;p128"/>
          <p:cNvPicPr preferRelativeResize="0"/>
          <p:nvPr/>
        </p:nvPicPr>
        <p:blipFill>
          <a:blip r:embed="rId3">
            <a:alphaModFix/>
          </a:blip>
          <a:stretch>
            <a:fillRect/>
          </a:stretch>
        </p:blipFill>
        <p:spPr>
          <a:xfrm>
            <a:off x="152400" y="2006250"/>
            <a:ext cx="6852859" cy="298485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1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Syntax Alternatif</a:t>
            </a:r>
            <a:endParaRPr/>
          </a:p>
        </p:txBody>
      </p:sp>
      <p:sp>
        <p:nvSpPr>
          <p:cNvPr id="773" name="Google Shape;773;p1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menggunakan {} (kurung kurawal), PHP juga menyediakan syntax alternatif untuk menggunakan if, yaitu dengan menggunakan : (titik dua)</a:t>
            </a:r>
            <a:endParaRPr/>
          </a:p>
          <a:p>
            <a:pPr indent="-311150" lvl="0" marL="457200" rtl="0" algn="l">
              <a:spcBef>
                <a:spcPts val="0"/>
              </a:spcBef>
              <a:spcAft>
                <a:spcPts val="0"/>
              </a:spcAft>
              <a:buSzPts val="1300"/>
              <a:buChar char="●"/>
            </a:pPr>
            <a:r>
              <a:rPr lang="id"/>
              <a:t>Namun untuk menggunakan ini, kita harus menggunakan kata kunci endif diakhir if statement</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1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If Statement Dengan Colon</a:t>
            </a:r>
            <a:endParaRPr/>
          </a:p>
        </p:txBody>
      </p:sp>
      <p:pic>
        <p:nvPicPr>
          <p:cNvPr id="779" name="Google Shape;779;p130"/>
          <p:cNvPicPr preferRelativeResize="0"/>
          <p:nvPr/>
        </p:nvPicPr>
        <p:blipFill>
          <a:blip r:embed="rId3">
            <a:alphaModFix/>
          </a:blip>
          <a:stretch>
            <a:fillRect/>
          </a:stretch>
        </p:blipFill>
        <p:spPr>
          <a:xfrm>
            <a:off x="152400" y="2006250"/>
            <a:ext cx="6582559" cy="298485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3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Switch</a:t>
            </a:r>
            <a:r>
              <a:rPr lang="id"/>
              <a:t> Statement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Menginstall PHP</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1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Switch Statement</a:t>
            </a:r>
            <a:endParaRPr/>
          </a:p>
        </p:txBody>
      </p:sp>
      <p:sp>
        <p:nvSpPr>
          <p:cNvPr id="790" name="Google Shape;790;p1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hanya butuh menggunakan kondisi sederhana di if statement, seperti hanya menggunakan perbandingan ==</a:t>
            </a:r>
            <a:endParaRPr/>
          </a:p>
          <a:p>
            <a:pPr indent="-311150" lvl="0" marL="457200" rtl="0" algn="l">
              <a:spcBef>
                <a:spcPts val="0"/>
              </a:spcBef>
              <a:spcAft>
                <a:spcPts val="0"/>
              </a:spcAft>
              <a:buSzPts val="1300"/>
              <a:buChar char="●"/>
            </a:pPr>
            <a:r>
              <a:rPr lang="id"/>
              <a:t>Switch adalah statement percabangan yang sama dengan if, namun  lebih sederhana cara pembuatannya</a:t>
            </a:r>
            <a:endParaRPr/>
          </a:p>
          <a:p>
            <a:pPr indent="-311150" lvl="0" marL="457200" rtl="0" algn="l">
              <a:spcBef>
                <a:spcPts val="0"/>
              </a:spcBef>
              <a:spcAft>
                <a:spcPts val="0"/>
              </a:spcAft>
              <a:buSzPts val="1300"/>
              <a:buChar char="●"/>
            </a:pPr>
            <a:r>
              <a:rPr lang="id"/>
              <a:t>Kondisi di switch statement hanya untuk perbandingan ==</a:t>
            </a:r>
            <a:endParaRPr/>
          </a:p>
          <a:p>
            <a:pPr indent="0" lvl="0" marL="0" rtl="0" algn="l">
              <a:spcBef>
                <a:spcPts val="1600"/>
              </a:spcBef>
              <a:spcAft>
                <a:spcPts val="1600"/>
              </a:spcAft>
              <a:buNone/>
            </a:pPr>
            <a:r>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Switch Statement</a:t>
            </a:r>
            <a:endParaRPr/>
          </a:p>
        </p:txBody>
      </p:sp>
      <p:pic>
        <p:nvPicPr>
          <p:cNvPr id="796" name="Google Shape;796;p133"/>
          <p:cNvPicPr preferRelativeResize="0"/>
          <p:nvPr/>
        </p:nvPicPr>
        <p:blipFill>
          <a:blip r:embed="rId3">
            <a:alphaModFix/>
          </a:blip>
          <a:stretch>
            <a:fillRect/>
          </a:stretch>
        </p:blipFill>
        <p:spPr>
          <a:xfrm>
            <a:off x="152400" y="2006250"/>
            <a:ext cx="6437737" cy="2984849"/>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Syntax Alternatif</a:t>
            </a:r>
            <a:endParaRPr/>
          </a:p>
        </p:txBody>
      </p:sp>
      <p:sp>
        <p:nvSpPr>
          <p:cNvPr id="802" name="Google Shape;802;p1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if statement, switch statement juga bisa tanpa menggunakan {} (kurung kurawal)</a:t>
            </a:r>
            <a:endParaRPr/>
          </a:p>
          <a:p>
            <a:pPr indent="-311150" lvl="0" marL="457200" rtl="0" algn="l">
              <a:spcBef>
                <a:spcPts val="0"/>
              </a:spcBef>
              <a:spcAft>
                <a:spcPts val="0"/>
              </a:spcAft>
              <a:buSzPts val="1300"/>
              <a:buChar char="●"/>
            </a:pPr>
            <a:r>
              <a:rPr lang="id"/>
              <a:t>Namun diakhir switch statement, kita harus menambahkan kata kunci endswitch</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1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Switch Statement Syntax Alternatif</a:t>
            </a:r>
            <a:endParaRPr/>
          </a:p>
        </p:txBody>
      </p:sp>
      <p:pic>
        <p:nvPicPr>
          <p:cNvPr id="808" name="Google Shape;808;p135"/>
          <p:cNvPicPr preferRelativeResize="0"/>
          <p:nvPr/>
        </p:nvPicPr>
        <p:blipFill>
          <a:blip r:embed="rId3">
            <a:alphaModFix/>
          </a:blip>
          <a:stretch>
            <a:fillRect/>
          </a:stretch>
        </p:blipFill>
        <p:spPr>
          <a:xfrm>
            <a:off x="152400" y="2006250"/>
            <a:ext cx="6314453" cy="2984849"/>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13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Ternary Operator</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Ternary Operator</a:t>
            </a:r>
            <a:endParaRPr/>
          </a:p>
        </p:txBody>
      </p:sp>
      <p:sp>
        <p:nvSpPr>
          <p:cNvPr id="819" name="Google Shape;819;p1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ada kasus kita butuh melakukan pengecekan kondisi menggunakan if statement, lalu jika benar kita ingin memberi nilai terhadap variable dengan nilai X dan jika salah dengan nilai Y</a:t>
            </a:r>
            <a:endParaRPr/>
          </a:p>
          <a:p>
            <a:pPr indent="-311150" lvl="0" marL="457200" rtl="0" algn="l">
              <a:spcBef>
                <a:spcPts val="0"/>
              </a:spcBef>
              <a:spcAft>
                <a:spcPts val="0"/>
              </a:spcAft>
              <a:buSzPts val="1300"/>
              <a:buChar char="●"/>
            </a:pPr>
            <a:r>
              <a:rPr lang="id"/>
              <a:t>Penggunaan if statement pada kasus seperti bisa dipersingkat menggunakan ternary operator</a:t>
            </a:r>
            <a:endParaRPr/>
          </a:p>
          <a:p>
            <a:pPr indent="-311150" lvl="0" marL="457200" rtl="0" algn="l">
              <a:spcBef>
                <a:spcPts val="0"/>
              </a:spcBef>
              <a:spcAft>
                <a:spcPts val="0"/>
              </a:spcAft>
              <a:buSzPts val="1300"/>
              <a:buChar char="●"/>
            </a:pPr>
            <a:r>
              <a:rPr lang="id"/>
              <a:t>Ternary operator menggunakan kata kunci ? dan :</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1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Bukan Ternary Operator</a:t>
            </a:r>
            <a:endParaRPr/>
          </a:p>
        </p:txBody>
      </p:sp>
      <p:pic>
        <p:nvPicPr>
          <p:cNvPr id="825" name="Google Shape;825;p138"/>
          <p:cNvPicPr preferRelativeResize="0"/>
          <p:nvPr/>
        </p:nvPicPr>
        <p:blipFill>
          <a:blip r:embed="rId3">
            <a:alphaModFix/>
          </a:blip>
          <a:stretch>
            <a:fillRect/>
          </a:stretch>
        </p:blipFill>
        <p:spPr>
          <a:xfrm>
            <a:off x="152400" y="2006250"/>
            <a:ext cx="7540672" cy="2984849"/>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Ternary Operator</a:t>
            </a:r>
            <a:endParaRPr/>
          </a:p>
        </p:txBody>
      </p:sp>
      <p:pic>
        <p:nvPicPr>
          <p:cNvPr id="831" name="Google Shape;831;p139"/>
          <p:cNvPicPr preferRelativeResize="0"/>
          <p:nvPr/>
        </p:nvPicPr>
        <p:blipFill>
          <a:blip r:embed="rId3">
            <a:alphaModFix/>
          </a:blip>
          <a:stretch>
            <a:fillRect/>
          </a:stretch>
        </p:blipFill>
        <p:spPr>
          <a:xfrm>
            <a:off x="152400" y="2006250"/>
            <a:ext cx="8839200" cy="1521719"/>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4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 Coalescing Operator</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 Coalescing Operator</a:t>
            </a:r>
            <a:endParaRPr/>
          </a:p>
        </p:txBody>
      </p:sp>
      <p:sp>
        <p:nvSpPr>
          <p:cNvPr id="842" name="Google Shape;842;p1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tahu bahwa data kosong direpresentasikan dengan data NULL di PHP</a:t>
            </a:r>
            <a:endParaRPr/>
          </a:p>
          <a:p>
            <a:pPr indent="-311150" lvl="0" marL="457200" rtl="0" algn="l">
              <a:spcBef>
                <a:spcPts val="0"/>
              </a:spcBef>
              <a:spcAft>
                <a:spcPts val="0"/>
              </a:spcAft>
              <a:buSzPts val="1300"/>
              <a:buChar char="●"/>
            </a:pPr>
            <a:r>
              <a:rPr lang="id"/>
              <a:t>Dan hal yang paling repot di PHP adalah mengecek apakah sebuah data ada atau tidak, dan juga apakah data tersebut isinya null atau bukan</a:t>
            </a:r>
            <a:endParaRPr/>
          </a:p>
          <a:p>
            <a:pPr indent="-311150" lvl="0" marL="457200" rtl="0" algn="l">
              <a:spcBef>
                <a:spcPts val="0"/>
              </a:spcBef>
              <a:spcAft>
                <a:spcPts val="0"/>
              </a:spcAft>
              <a:buSzPts val="1300"/>
              <a:buChar char="●"/>
            </a:pPr>
            <a:r>
              <a:rPr lang="id"/>
              <a:t>Biasanya untuk melakukan itu, kita perlu menggunakan pengecekan if statement dengan function isset($variable)</a:t>
            </a:r>
            <a:endParaRPr/>
          </a:p>
          <a:p>
            <a:pPr indent="-311150" lvl="0" marL="457200" rtl="0" algn="l">
              <a:spcBef>
                <a:spcPts val="0"/>
              </a:spcBef>
              <a:spcAft>
                <a:spcPts val="0"/>
              </a:spcAft>
              <a:buSzPts val="1300"/>
              <a:buChar char="●"/>
            </a:pPr>
            <a:r>
              <a:rPr lang="id"/>
              <a:t>Namun untungnya di php ada null coalescing operator menggunakan tanda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Menginstall PHP</a:t>
            </a:r>
            <a:endParaRPr/>
          </a:p>
        </p:txBody>
      </p:sp>
      <p:sp>
        <p:nvSpPr>
          <p:cNvPr id="159" name="Google Shape;159;p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bisa di install di sistem operasi apapun, Windows, Mac ataupun Linux</a:t>
            </a:r>
            <a:endParaRPr/>
          </a:p>
          <a:p>
            <a:pPr indent="-311150" lvl="0" marL="457200" rtl="0" algn="l">
              <a:spcBef>
                <a:spcPts val="0"/>
              </a:spcBef>
              <a:spcAft>
                <a:spcPts val="0"/>
              </a:spcAft>
              <a:buSzPts val="1300"/>
              <a:buChar char="●"/>
            </a:pPr>
            <a:r>
              <a:rPr lang="id"/>
              <a:t>Namun menginstall PHP secara manual tidak terlalu mudah</a:t>
            </a:r>
            <a:endParaRPr/>
          </a:p>
          <a:p>
            <a:pPr indent="-311150" lvl="0" marL="457200" rtl="0" algn="l">
              <a:spcBef>
                <a:spcPts val="0"/>
              </a:spcBef>
              <a:spcAft>
                <a:spcPts val="0"/>
              </a:spcAft>
              <a:buSzPts val="1300"/>
              <a:buChar char="●"/>
            </a:pPr>
            <a:r>
              <a:rPr lang="id"/>
              <a:t>Oleh karena itu untuk belajar, direkomendasikan menginstall PHP dengan bantuan tool-tool yang sudah mem-bundle PHP dengan teknologi pendukungnya</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1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Null Coalescing Operator</a:t>
            </a:r>
            <a:endParaRPr/>
          </a:p>
        </p:txBody>
      </p:sp>
      <p:pic>
        <p:nvPicPr>
          <p:cNvPr id="848" name="Google Shape;848;p142"/>
          <p:cNvPicPr preferRelativeResize="0"/>
          <p:nvPr/>
        </p:nvPicPr>
        <p:blipFill>
          <a:blip r:embed="rId3">
            <a:alphaModFix/>
          </a:blip>
          <a:stretch>
            <a:fillRect/>
          </a:stretch>
        </p:blipFill>
        <p:spPr>
          <a:xfrm>
            <a:off x="152400" y="2006250"/>
            <a:ext cx="8581445" cy="298485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Null Coalescing Operator</a:t>
            </a:r>
            <a:r>
              <a:rPr lang="id"/>
              <a:t> </a:t>
            </a:r>
            <a:endParaRPr/>
          </a:p>
        </p:txBody>
      </p:sp>
      <p:pic>
        <p:nvPicPr>
          <p:cNvPr id="854" name="Google Shape;854;p143"/>
          <p:cNvPicPr preferRelativeResize="0"/>
          <p:nvPr/>
        </p:nvPicPr>
        <p:blipFill>
          <a:blip r:embed="rId3">
            <a:alphaModFix/>
          </a:blip>
          <a:stretch>
            <a:fillRect/>
          </a:stretch>
        </p:blipFill>
        <p:spPr>
          <a:xfrm>
            <a:off x="152400" y="2006250"/>
            <a:ext cx="8839202" cy="1941828"/>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4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Loop</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Loop</a:t>
            </a:r>
            <a:endParaRPr/>
          </a:p>
        </p:txBody>
      </p:sp>
      <p:sp>
        <p:nvSpPr>
          <p:cNvPr id="865" name="Google Shape;865;p1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For adalah salah satu kata kunci yang bisa digunakan untuk melakukan perulangan</a:t>
            </a:r>
            <a:endParaRPr/>
          </a:p>
          <a:p>
            <a:pPr indent="-311150" lvl="0" marL="457200" rtl="0" algn="l">
              <a:spcBef>
                <a:spcPts val="0"/>
              </a:spcBef>
              <a:spcAft>
                <a:spcPts val="0"/>
              </a:spcAft>
              <a:buSzPts val="1300"/>
              <a:buChar char="●"/>
            </a:pPr>
            <a:r>
              <a:rPr lang="id"/>
              <a:t>Blok kode yang terdapat di dalam for akan selalu diulangi selama kondisi for terpenuhi</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1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Sintak Perulangan For</a:t>
            </a:r>
            <a:endParaRPr/>
          </a:p>
        </p:txBody>
      </p:sp>
      <p:sp>
        <p:nvSpPr>
          <p:cNvPr id="871" name="Google Shape;871;p1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for(init statement; kondisi; post statement){</a:t>
            </a:r>
            <a:br>
              <a:rPr lang="id"/>
            </a:br>
            <a:r>
              <a:rPr lang="id"/>
              <a:t>   // block perulangan</a:t>
            </a:r>
            <a:br>
              <a:rPr lang="id"/>
            </a:br>
            <a:r>
              <a:rPr lang="id"/>
              <a:t>}</a:t>
            </a:r>
            <a:endParaRPr/>
          </a:p>
          <a:p>
            <a:pPr indent="-311150" lvl="0" marL="457200" rtl="0" algn="l">
              <a:spcBef>
                <a:spcPts val="1600"/>
              </a:spcBef>
              <a:spcAft>
                <a:spcPts val="0"/>
              </a:spcAft>
              <a:buSzPts val="1300"/>
              <a:buChar char="●"/>
            </a:pPr>
            <a:r>
              <a:rPr lang="id"/>
              <a:t>Init statement akan dieksekusi hanya sekali di awal sebelum perulangan</a:t>
            </a:r>
            <a:endParaRPr/>
          </a:p>
          <a:p>
            <a:pPr indent="-311150" lvl="0" marL="457200" rtl="0" algn="l">
              <a:spcBef>
                <a:spcPts val="0"/>
              </a:spcBef>
              <a:spcAft>
                <a:spcPts val="0"/>
              </a:spcAft>
              <a:buSzPts val="1300"/>
              <a:buChar char="●"/>
            </a:pPr>
            <a:r>
              <a:rPr lang="id"/>
              <a:t>Kondisi akan dilakukan pengecekan dalam setiap perulangan, jika true perulangan akan dilakukan, jika false perulangan akan berhenti</a:t>
            </a:r>
            <a:endParaRPr/>
          </a:p>
          <a:p>
            <a:pPr indent="-311150" lvl="0" marL="457200" rtl="0" algn="l">
              <a:spcBef>
                <a:spcPts val="0"/>
              </a:spcBef>
              <a:spcAft>
                <a:spcPts val="0"/>
              </a:spcAft>
              <a:buSzPts val="1300"/>
              <a:buChar char="●"/>
            </a:pPr>
            <a:r>
              <a:rPr lang="id"/>
              <a:t>Post statement akan dieksekusi setiap kali diakhir perulangan</a:t>
            </a:r>
            <a:endParaRPr/>
          </a:p>
          <a:p>
            <a:pPr indent="-311150" lvl="0" marL="457200" rtl="0" algn="l">
              <a:spcBef>
                <a:spcPts val="0"/>
              </a:spcBef>
              <a:spcAft>
                <a:spcPts val="0"/>
              </a:spcAft>
              <a:buSzPts val="1300"/>
              <a:buChar char="●"/>
            </a:pPr>
            <a:r>
              <a:rPr lang="id"/>
              <a:t>Init statement, Kondisi dan Post Statement tidak wajib diisi, jika Kondisi tidak diisi, berarti kondisi selalu bernilai true</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1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Tanpa Henti</a:t>
            </a:r>
            <a:endParaRPr/>
          </a:p>
        </p:txBody>
      </p:sp>
      <p:pic>
        <p:nvPicPr>
          <p:cNvPr id="877" name="Google Shape;877;p147"/>
          <p:cNvPicPr preferRelativeResize="0"/>
          <p:nvPr/>
        </p:nvPicPr>
        <p:blipFill>
          <a:blip r:embed="rId3">
            <a:alphaModFix/>
          </a:blip>
          <a:stretch>
            <a:fillRect/>
          </a:stretch>
        </p:blipFill>
        <p:spPr>
          <a:xfrm>
            <a:off x="152400" y="2006250"/>
            <a:ext cx="8839200" cy="1609607"/>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Kondisi</a:t>
            </a:r>
            <a:endParaRPr/>
          </a:p>
        </p:txBody>
      </p:sp>
      <p:pic>
        <p:nvPicPr>
          <p:cNvPr id="883" name="Google Shape;883;p148"/>
          <p:cNvPicPr preferRelativeResize="0"/>
          <p:nvPr/>
        </p:nvPicPr>
        <p:blipFill>
          <a:blip r:embed="rId3">
            <a:alphaModFix/>
          </a:blip>
          <a:stretch>
            <a:fillRect/>
          </a:stretch>
        </p:blipFill>
        <p:spPr>
          <a:xfrm>
            <a:off x="152400" y="2006250"/>
            <a:ext cx="8839202" cy="2391282"/>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Init Statement</a:t>
            </a:r>
            <a:endParaRPr/>
          </a:p>
        </p:txBody>
      </p:sp>
      <p:pic>
        <p:nvPicPr>
          <p:cNvPr id="889" name="Google Shape;889;p149"/>
          <p:cNvPicPr preferRelativeResize="0"/>
          <p:nvPr/>
        </p:nvPicPr>
        <p:blipFill>
          <a:blip r:embed="rId3">
            <a:alphaModFix/>
          </a:blip>
          <a:stretch>
            <a:fillRect/>
          </a:stretch>
        </p:blipFill>
        <p:spPr>
          <a:xfrm>
            <a:off x="152400" y="2006250"/>
            <a:ext cx="8839201" cy="1862347"/>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Post Statement</a:t>
            </a:r>
            <a:endParaRPr/>
          </a:p>
        </p:txBody>
      </p:sp>
      <p:pic>
        <p:nvPicPr>
          <p:cNvPr id="895" name="Google Shape;895;p150"/>
          <p:cNvPicPr preferRelativeResize="0"/>
          <p:nvPr/>
        </p:nvPicPr>
        <p:blipFill>
          <a:blip r:embed="rId3">
            <a:alphaModFix/>
          </a:blip>
          <a:stretch>
            <a:fillRect/>
          </a:stretch>
        </p:blipFill>
        <p:spPr>
          <a:xfrm>
            <a:off x="152400" y="2006250"/>
            <a:ext cx="8839202" cy="1620047"/>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1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Syntax Alternative For Loop</a:t>
            </a:r>
            <a:endParaRPr/>
          </a:p>
        </p:txBody>
      </p:sp>
      <p:pic>
        <p:nvPicPr>
          <p:cNvPr id="901" name="Google Shape;901;p151"/>
          <p:cNvPicPr preferRelativeResize="0"/>
          <p:nvPr/>
        </p:nvPicPr>
        <p:blipFill>
          <a:blip r:embed="rId3">
            <a:alphaModFix/>
          </a:blip>
          <a:stretch>
            <a:fillRect/>
          </a:stretch>
        </p:blipFill>
        <p:spPr>
          <a:xfrm>
            <a:off x="152400" y="2006250"/>
            <a:ext cx="8839201" cy="160152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Menginstall XAMPP</a:t>
            </a:r>
            <a:endParaRPr/>
          </a:p>
        </p:txBody>
      </p:sp>
      <p:sp>
        <p:nvSpPr>
          <p:cNvPr id="165" name="Google Shape;165;p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course ini, kita akan menggunakan aplikasi XAMPP, dimana aplikasi ini telah  mem-bundle PHP, MySQL/MariaDB, Apache HTTPD, dan lain-lain</a:t>
            </a:r>
            <a:endParaRPr/>
          </a:p>
          <a:p>
            <a:pPr indent="-311150" lvl="0" marL="457200" rtl="0" algn="l">
              <a:spcBef>
                <a:spcPts val="0"/>
              </a:spcBef>
              <a:spcAft>
                <a:spcPts val="0"/>
              </a:spcAft>
              <a:buSzPts val="1300"/>
              <a:buChar char="●"/>
            </a:pPr>
            <a:r>
              <a:rPr lang="id" u="sng">
                <a:solidFill>
                  <a:schemeClr val="hlink"/>
                </a:solidFill>
                <a:hlinkClick r:id="rId3"/>
              </a:rPr>
              <a:t>https://www.apachefriends.org/</a:t>
            </a:r>
            <a:r>
              <a:rPr lang="id"/>
              <a:t> </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5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While Loop</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While Loop</a:t>
            </a:r>
            <a:endParaRPr/>
          </a:p>
        </p:txBody>
      </p:sp>
      <p:sp>
        <p:nvSpPr>
          <p:cNvPr id="912" name="Google Shape;912;p1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While loop adalah versi perulangan yang lebih sederhana dibanding for loop</a:t>
            </a:r>
            <a:endParaRPr/>
          </a:p>
          <a:p>
            <a:pPr indent="-311150" lvl="0" marL="457200" rtl="0" algn="l">
              <a:spcBef>
                <a:spcPts val="0"/>
              </a:spcBef>
              <a:spcAft>
                <a:spcPts val="0"/>
              </a:spcAft>
              <a:buSzPts val="1300"/>
              <a:buChar char="●"/>
            </a:pPr>
            <a:r>
              <a:rPr lang="id"/>
              <a:t>Di while loop, hanya terdapat kondisi perulangan, tanpa ada init statement dan post statement</a:t>
            </a:r>
            <a:r>
              <a:rPr lang="id"/>
              <a:t> </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While Loop</a:t>
            </a:r>
            <a:endParaRPr/>
          </a:p>
        </p:txBody>
      </p:sp>
      <p:pic>
        <p:nvPicPr>
          <p:cNvPr id="918" name="Google Shape;918;p154"/>
          <p:cNvPicPr preferRelativeResize="0"/>
          <p:nvPr/>
        </p:nvPicPr>
        <p:blipFill>
          <a:blip r:embed="rId3">
            <a:alphaModFix/>
          </a:blip>
          <a:stretch>
            <a:fillRect/>
          </a:stretch>
        </p:blipFill>
        <p:spPr>
          <a:xfrm>
            <a:off x="152400" y="2006250"/>
            <a:ext cx="8839201" cy="2351168"/>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Syntax Alternative While Loop</a:t>
            </a:r>
            <a:endParaRPr/>
          </a:p>
        </p:txBody>
      </p:sp>
      <p:pic>
        <p:nvPicPr>
          <p:cNvPr id="924" name="Google Shape;924;p155"/>
          <p:cNvPicPr preferRelativeResize="0"/>
          <p:nvPr/>
        </p:nvPicPr>
        <p:blipFill>
          <a:blip r:embed="rId3">
            <a:alphaModFix/>
          </a:blip>
          <a:stretch>
            <a:fillRect/>
          </a:stretch>
        </p:blipFill>
        <p:spPr>
          <a:xfrm>
            <a:off x="152400" y="2006250"/>
            <a:ext cx="8839198" cy="2335153"/>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5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 </a:t>
            </a:r>
            <a:r>
              <a:rPr lang="id"/>
              <a:t>While Loop</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1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 While Loop</a:t>
            </a:r>
            <a:endParaRPr/>
          </a:p>
        </p:txBody>
      </p:sp>
      <p:sp>
        <p:nvSpPr>
          <p:cNvPr id="935" name="Google Shape;935;p15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 While loop adalah perulangan yang mirip dengan while</a:t>
            </a:r>
            <a:endParaRPr/>
          </a:p>
          <a:p>
            <a:pPr indent="-311150" lvl="0" marL="457200" rtl="0" algn="l">
              <a:spcBef>
                <a:spcPts val="0"/>
              </a:spcBef>
              <a:spcAft>
                <a:spcPts val="0"/>
              </a:spcAft>
              <a:buSzPts val="1300"/>
              <a:buChar char="●"/>
            </a:pPr>
            <a:r>
              <a:rPr lang="id"/>
              <a:t>Perbedaannya hanya pada pengecekan kondisi</a:t>
            </a:r>
            <a:endParaRPr/>
          </a:p>
          <a:p>
            <a:pPr indent="-311150" lvl="0" marL="457200" rtl="0" algn="l">
              <a:spcBef>
                <a:spcPts val="0"/>
              </a:spcBef>
              <a:spcAft>
                <a:spcPts val="0"/>
              </a:spcAft>
              <a:buSzPts val="1300"/>
              <a:buChar char="●"/>
            </a:pPr>
            <a:r>
              <a:rPr lang="id"/>
              <a:t>Pengecekan kondisi di while loop dilakukan di awal sebelum perulangan dilakukan, sedangkan di do while loop dilakukan setelah perulangan dilakukan</a:t>
            </a:r>
            <a:endParaRPr/>
          </a:p>
          <a:p>
            <a:pPr indent="-311150" lvl="0" marL="457200" rtl="0" algn="l">
              <a:spcBef>
                <a:spcPts val="0"/>
              </a:spcBef>
              <a:spcAft>
                <a:spcPts val="0"/>
              </a:spcAft>
              <a:buSzPts val="1300"/>
              <a:buChar char="●"/>
            </a:pPr>
            <a:r>
              <a:rPr lang="id"/>
              <a:t>Oleh karena itu dalam do while loop, minimal pasti sekali perulangan dilakukan walaupun kondisi tidak bernilai true</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 While Loop</a:t>
            </a:r>
            <a:endParaRPr/>
          </a:p>
        </p:txBody>
      </p:sp>
      <p:pic>
        <p:nvPicPr>
          <p:cNvPr id="941" name="Google Shape;941;p158"/>
          <p:cNvPicPr preferRelativeResize="0"/>
          <p:nvPr/>
        </p:nvPicPr>
        <p:blipFill>
          <a:blip r:embed="rId3">
            <a:alphaModFix/>
          </a:blip>
          <a:stretch>
            <a:fillRect/>
          </a:stretch>
        </p:blipFill>
        <p:spPr>
          <a:xfrm>
            <a:off x="152400" y="2006250"/>
            <a:ext cx="8839202" cy="2275568"/>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5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Break &amp; Continue</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Break &amp; Continue</a:t>
            </a:r>
            <a:endParaRPr/>
          </a:p>
        </p:txBody>
      </p:sp>
      <p:sp>
        <p:nvSpPr>
          <p:cNvPr id="952" name="Google Shape;952;p16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switch statement, kita sudah mengenal kata kunci break, yaitu untuk menghentikan case dalam switch</a:t>
            </a:r>
            <a:endParaRPr/>
          </a:p>
          <a:p>
            <a:pPr indent="-311150" lvl="0" marL="457200" rtl="0" algn="l">
              <a:spcBef>
                <a:spcPts val="0"/>
              </a:spcBef>
              <a:spcAft>
                <a:spcPts val="0"/>
              </a:spcAft>
              <a:buSzPts val="1300"/>
              <a:buChar char="●"/>
            </a:pPr>
            <a:r>
              <a:rPr lang="id"/>
              <a:t>Sama dengan pada perulangan, break juga digunakan untuk menghentikan seluruh perulangan.</a:t>
            </a:r>
            <a:endParaRPr/>
          </a:p>
          <a:p>
            <a:pPr indent="-311150" lvl="0" marL="457200" rtl="0" algn="l">
              <a:spcBef>
                <a:spcPts val="0"/>
              </a:spcBef>
              <a:spcAft>
                <a:spcPts val="0"/>
              </a:spcAft>
              <a:buSzPts val="1300"/>
              <a:buChar char="●"/>
            </a:pPr>
            <a:r>
              <a:rPr lang="id"/>
              <a:t>Namun berbeda dengan continue, continue digunakan untuk menghentikan perulangan saat ini, lalu melanjutkan ke perulangan selanjutnya</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1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Break</a:t>
            </a:r>
            <a:endParaRPr/>
          </a:p>
        </p:txBody>
      </p:sp>
      <p:pic>
        <p:nvPicPr>
          <p:cNvPr id="958" name="Google Shape;958;p161"/>
          <p:cNvPicPr preferRelativeResize="0"/>
          <p:nvPr/>
        </p:nvPicPr>
        <p:blipFill>
          <a:blip r:embed="rId3">
            <a:alphaModFix/>
          </a:blip>
          <a:stretch>
            <a:fillRect/>
          </a:stretch>
        </p:blipFill>
        <p:spPr>
          <a:xfrm>
            <a:off x="152400" y="2006250"/>
            <a:ext cx="6924852" cy="2984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Setting PATH</a:t>
            </a:r>
            <a:endParaRPr/>
          </a:p>
        </p:txBody>
      </p:sp>
      <p:sp>
        <p:nvSpPr>
          <p:cNvPr id="171" name="Google Shape;171;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Setelah menginstall PHP, kita perlu mengatur PATH sistem operasi yang kita gunakan</a:t>
            </a:r>
            <a:endParaRPr/>
          </a:p>
          <a:p>
            <a:pPr indent="-311150" lvl="0" marL="457200" rtl="0" algn="l">
              <a:spcBef>
                <a:spcPts val="0"/>
              </a:spcBef>
              <a:spcAft>
                <a:spcPts val="0"/>
              </a:spcAft>
              <a:buSzPts val="1300"/>
              <a:buChar char="●"/>
            </a:pPr>
            <a:r>
              <a:rPr lang="id"/>
              <a:t>Tiap sistem operasi berbeda-beda cara setting PATH nya</a:t>
            </a:r>
            <a:endParaRPr/>
          </a:p>
          <a:p>
            <a:pPr indent="-311150" lvl="0" marL="457200" rtl="0" algn="l">
              <a:spcBef>
                <a:spcPts val="0"/>
              </a:spcBef>
              <a:spcAft>
                <a:spcPts val="0"/>
              </a:spcAft>
              <a:buSzPts val="1300"/>
              <a:buChar char="●"/>
            </a:pPr>
            <a:r>
              <a:rPr lang="id"/>
              <a:t>Inti dari setting PATH adalah, agar kita bisa mengakses PHP dari command prompt / terminal</a:t>
            </a:r>
            <a:endParaRPr/>
          </a:p>
        </p:txBody>
      </p:sp>
      <p:sp>
        <p:nvSpPr>
          <p:cNvPr id="172" name="Google Shape;172;p27"/>
          <p:cNvSpPr txBox="1"/>
          <p:nvPr/>
        </p:nvSpPr>
        <p:spPr>
          <a:xfrm>
            <a:off x="727650" y="3088225"/>
            <a:ext cx="7688700" cy="17643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 Untuk Linux atau Mac tambahkan di .bashrc atau .profile atau .zshrc</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id">
                <a:solidFill>
                  <a:srgbClr val="FFFFFF"/>
                </a:solidFill>
              </a:rPr>
              <a:t>export PATH="/Applications/XAMPP/bin:$PATH"</a:t>
            </a:r>
            <a:endParaRPr>
              <a:solidFill>
                <a:srgbClr val="FFFFFF"/>
              </a:solidFill>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1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Continue</a:t>
            </a:r>
            <a:endParaRPr/>
          </a:p>
        </p:txBody>
      </p:sp>
      <p:pic>
        <p:nvPicPr>
          <p:cNvPr id="964" name="Google Shape;964;p162"/>
          <p:cNvPicPr preferRelativeResize="0"/>
          <p:nvPr/>
        </p:nvPicPr>
        <p:blipFill>
          <a:blip r:embed="rId3">
            <a:alphaModFix/>
          </a:blip>
          <a:stretch>
            <a:fillRect/>
          </a:stretch>
        </p:blipFill>
        <p:spPr>
          <a:xfrm>
            <a:off x="152400" y="2006250"/>
            <a:ext cx="8839203" cy="2321552"/>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6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Each Loop</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Each</a:t>
            </a:r>
            <a:endParaRPr/>
          </a:p>
        </p:txBody>
      </p:sp>
      <p:sp>
        <p:nvSpPr>
          <p:cNvPr id="975" name="Google Shape;975;p1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biasa mengakses data array menggunakann perulangan</a:t>
            </a:r>
            <a:endParaRPr/>
          </a:p>
          <a:p>
            <a:pPr indent="-311150" lvl="0" marL="457200" rtl="0" algn="l">
              <a:spcBef>
                <a:spcPts val="0"/>
              </a:spcBef>
              <a:spcAft>
                <a:spcPts val="0"/>
              </a:spcAft>
              <a:buSzPts val="1300"/>
              <a:buChar char="●"/>
            </a:pPr>
            <a:r>
              <a:rPr lang="id"/>
              <a:t>Mengakses data array menggunakan perulangan sangat bertele-tele, kita harus membuat counter, lalu mengakses array menggunakan counter yang kita buat</a:t>
            </a:r>
            <a:endParaRPr/>
          </a:p>
          <a:p>
            <a:pPr indent="-311150" lvl="0" marL="457200" rtl="0" algn="l">
              <a:spcBef>
                <a:spcPts val="0"/>
              </a:spcBef>
              <a:spcAft>
                <a:spcPts val="0"/>
              </a:spcAft>
              <a:buSzPts val="1300"/>
              <a:buChar char="●"/>
            </a:pPr>
            <a:r>
              <a:rPr lang="id"/>
              <a:t>Namun untungnya, di PHP terdapat perulangan for each, yang bisa digunakan untuk mengakses seluruh data di Array secara otomatis</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For Each</a:t>
            </a:r>
            <a:endParaRPr/>
          </a:p>
        </p:txBody>
      </p:sp>
      <p:pic>
        <p:nvPicPr>
          <p:cNvPr id="981" name="Google Shape;981;p165"/>
          <p:cNvPicPr preferRelativeResize="0"/>
          <p:nvPr/>
        </p:nvPicPr>
        <p:blipFill>
          <a:blip r:embed="rId3">
            <a:alphaModFix/>
          </a:blip>
          <a:stretch>
            <a:fillRect/>
          </a:stretch>
        </p:blipFill>
        <p:spPr>
          <a:xfrm>
            <a:off x="152400" y="2006250"/>
            <a:ext cx="8839199" cy="2224935"/>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1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Each</a:t>
            </a:r>
            <a:endParaRPr/>
          </a:p>
        </p:txBody>
      </p:sp>
      <p:pic>
        <p:nvPicPr>
          <p:cNvPr id="987" name="Google Shape;987;p166"/>
          <p:cNvPicPr preferRelativeResize="0"/>
          <p:nvPr/>
        </p:nvPicPr>
        <p:blipFill>
          <a:blip r:embed="rId3">
            <a:alphaModFix/>
          </a:blip>
          <a:stretch>
            <a:fillRect/>
          </a:stretch>
        </p:blipFill>
        <p:spPr>
          <a:xfrm>
            <a:off x="152400" y="2006250"/>
            <a:ext cx="8839201" cy="2100255"/>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1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Each dengan Key</a:t>
            </a:r>
            <a:endParaRPr/>
          </a:p>
        </p:txBody>
      </p:sp>
      <p:pic>
        <p:nvPicPr>
          <p:cNvPr id="993" name="Google Shape;993;p167"/>
          <p:cNvPicPr preferRelativeResize="0"/>
          <p:nvPr/>
        </p:nvPicPr>
        <p:blipFill>
          <a:blip r:embed="rId3">
            <a:alphaModFix/>
          </a:blip>
          <a:stretch>
            <a:fillRect/>
          </a:stretch>
        </p:blipFill>
        <p:spPr>
          <a:xfrm>
            <a:off x="152400" y="2006250"/>
            <a:ext cx="7321812" cy="298485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16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goto Operator</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1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goto Operator</a:t>
            </a:r>
            <a:endParaRPr/>
          </a:p>
        </p:txBody>
      </p:sp>
      <p:sp>
        <p:nvSpPr>
          <p:cNvPr id="1004" name="Google Shape;1004;p1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Salah satu fitur yang sebenarnya jarang sekali digunakan di PHP adalah goto operator</a:t>
            </a:r>
            <a:endParaRPr/>
          </a:p>
          <a:p>
            <a:pPr indent="-311150" lvl="0" marL="457200" rtl="0" algn="l">
              <a:spcBef>
                <a:spcPts val="0"/>
              </a:spcBef>
              <a:spcAft>
                <a:spcPts val="0"/>
              </a:spcAft>
              <a:buSzPts val="1300"/>
              <a:buChar char="●"/>
            </a:pPr>
            <a:r>
              <a:rPr lang="id"/>
              <a:t>Kenapa jarang digunakan karena jika terlalu banyak menggunakan goto operator, kode program aplikasinya akan mudah membingungkan yang membaca kode nya</a:t>
            </a:r>
            <a:endParaRPr/>
          </a:p>
          <a:p>
            <a:pPr indent="-311150" lvl="0" marL="457200" rtl="0" algn="l">
              <a:spcBef>
                <a:spcPts val="0"/>
              </a:spcBef>
              <a:spcAft>
                <a:spcPts val="0"/>
              </a:spcAft>
              <a:buSzPts val="1300"/>
              <a:buChar char="●"/>
            </a:pPr>
            <a:r>
              <a:rPr lang="id"/>
              <a:t>goto adalah fitur dimana kita bisa loncat ke kode program sesuai dengan keinginan kita</a:t>
            </a:r>
            <a:endParaRPr/>
          </a:p>
          <a:p>
            <a:pPr indent="-311150" lvl="0" marL="457200" rtl="0" algn="l">
              <a:spcBef>
                <a:spcPts val="0"/>
              </a:spcBef>
              <a:spcAft>
                <a:spcPts val="0"/>
              </a:spcAft>
              <a:buSzPts val="1300"/>
              <a:buChar char="●"/>
            </a:pPr>
            <a:r>
              <a:rPr lang="id"/>
              <a:t>Agar goto bisa loncat ke kode program, kita harus membuat label di php dengan menggunakan nama label lalu diakhiri : (colon)</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goto Operator</a:t>
            </a:r>
            <a:endParaRPr/>
          </a:p>
        </p:txBody>
      </p:sp>
      <p:pic>
        <p:nvPicPr>
          <p:cNvPr id="1010" name="Google Shape;1010;p170"/>
          <p:cNvPicPr preferRelativeResize="0"/>
          <p:nvPr/>
        </p:nvPicPr>
        <p:blipFill>
          <a:blip r:embed="rId3">
            <a:alphaModFix/>
          </a:blip>
          <a:stretch>
            <a:fillRect/>
          </a:stretch>
        </p:blipFill>
        <p:spPr>
          <a:xfrm>
            <a:off x="152400" y="2006250"/>
            <a:ext cx="8839201" cy="2151648"/>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1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goto Operator di Loop</a:t>
            </a:r>
            <a:endParaRPr/>
          </a:p>
        </p:txBody>
      </p:sp>
      <p:pic>
        <p:nvPicPr>
          <p:cNvPr id="1016" name="Google Shape;1016;p171"/>
          <p:cNvPicPr preferRelativeResize="0"/>
          <p:nvPr/>
        </p:nvPicPr>
        <p:blipFill>
          <a:blip r:embed="rId3">
            <a:alphaModFix/>
          </a:blip>
          <a:stretch>
            <a:fillRect/>
          </a:stretch>
        </p:blipFill>
        <p:spPr>
          <a:xfrm>
            <a:off x="152400" y="2006250"/>
            <a:ext cx="7230448" cy="2984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Text Editor</a:t>
            </a:r>
            <a:endParaRPr/>
          </a:p>
        </p:txBody>
      </p:sp>
      <p:sp>
        <p:nvSpPr>
          <p:cNvPr id="178" name="Google Shape;178;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VisualStudio Code </a:t>
            </a:r>
            <a:r>
              <a:rPr lang="id" u="sng">
                <a:solidFill>
                  <a:schemeClr val="hlink"/>
                </a:solidFill>
                <a:hlinkClick r:id="rId3"/>
              </a:rPr>
              <a:t>https://code.visualstudio.com/</a:t>
            </a:r>
            <a:r>
              <a:rPr lang="id"/>
              <a:t> </a:t>
            </a:r>
            <a:endParaRPr/>
          </a:p>
          <a:p>
            <a:pPr indent="-311150" lvl="0" marL="457200" rtl="0" algn="l">
              <a:spcBef>
                <a:spcPts val="0"/>
              </a:spcBef>
              <a:spcAft>
                <a:spcPts val="0"/>
              </a:spcAft>
              <a:buSzPts val="1300"/>
              <a:buChar char="●"/>
            </a:pPr>
            <a:r>
              <a:rPr lang="id"/>
              <a:t>Sublime Text </a:t>
            </a:r>
            <a:r>
              <a:rPr lang="id" u="sng">
                <a:solidFill>
                  <a:schemeClr val="hlink"/>
                </a:solidFill>
                <a:hlinkClick r:id="rId4"/>
              </a:rPr>
              <a:t>https://www.sublimetext.com/</a:t>
            </a:r>
            <a:r>
              <a:rPr lang="id"/>
              <a:t> </a:t>
            </a:r>
            <a:endParaRPr/>
          </a:p>
          <a:p>
            <a:pPr indent="-311150" lvl="0" marL="457200" rtl="0" algn="l">
              <a:spcBef>
                <a:spcPts val="0"/>
              </a:spcBef>
              <a:spcAft>
                <a:spcPts val="0"/>
              </a:spcAft>
              <a:buSzPts val="1300"/>
              <a:buChar char="●"/>
            </a:pPr>
            <a:r>
              <a:rPr lang="id"/>
              <a:t>Atom </a:t>
            </a:r>
            <a:r>
              <a:rPr lang="id" u="sng">
                <a:solidFill>
                  <a:schemeClr val="hlink"/>
                </a:solidFill>
                <a:hlinkClick r:id="rId5"/>
              </a:rPr>
              <a:t>https://atom.io/</a:t>
            </a:r>
            <a:r>
              <a:rPr lang="id"/>
              <a:t> </a:t>
            </a:r>
            <a:endParaRPr/>
          </a:p>
          <a:p>
            <a:pPr indent="-311150" lvl="0" marL="457200" rtl="0" algn="l">
              <a:spcBef>
                <a:spcPts val="0"/>
              </a:spcBef>
              <a:spcAft>
                <a:spcPts val="0"/>
              </a:spcAft>
              <a:buSzPts val="1300"/>
              <a:buChar char="●"/>
            </a:pPr>
            <a:r>
              <a:rPr lang="id"/>
              <a:t>PHPStorm </a:t>
            </a:r>
            <a:r>
              <a:rPr lang="id" u="sng">
                <a:solidFill>
                  <a:schemeClr val="hlink"/>
                </a:solidFill>
                <a:hlinkClick r:id="rId6"/>
              </a:rPr>
              <a:t>https://www.jetbrains.com/phpstorm/</a:t>
            </a:r>
            <a:r>
              <a:rPr lang="id"/>
              <a:t> </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17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
        <p:nvSpPr>
          <p:cNvPr id="1027" name="Google Shape;1027;p17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a:t>
            </a:r>
            <a:r>
              <a:rPr lang="id"/>
              <a:t> adalah block kode program yang akan berjalan saat kita panggil</a:t>
            </a:r>
            <a:endParaRPr/>
          </a:p>
          <a:p>
            <a:pPr indent="-311150" lvl="0" marL="457200" rtl="0" algn="l">
              <a:spcBef>
                <a:spcPts val="0"/>
              </a:spcBef>
              <a:spcAft>
                <a:spcPts val="0"/>
              </a:spcAft>
              <a:buSzPts val="1300"/>
              <a:buChar char="●"/>
            </a:pPr>
            <a:r>
              <a:rPr lang="id"/>
              <a:t>Sebelumnya kita sudah menggunakan function isset(), count() dan lain-lain.</a:t>
            </a:r>
            <a:endParaRPr/>
          </a:p>
          <a:p>
            <a:pPr indent="-311150" lvl="0" marL="457200" rtl="0" algn="l">
              <a:spcBef>
                <a:spcPts val="0"/>
              </a:spcBef>
              <a:spcAft>
                <a:spcPts val="0"/>
              </a:spcAft>
              <a:buSzPts val="1300"/>
              <a:buChar char="●"/>
            </a:pPr>
            <a:r>
              <a:rPr lang="id"/>
              <a:t>Untuk membuat function di PHP, kita bisa menggunakan kata kunci function, lalu diikuti dengan nama function, kurung () dan diakhiri dengan block </a:t>
            </a:r>
            <a:endParaRPr/>
          </a:p>
          <a:p>
            <a:pPr indent="-311150" lvl="0" marL="457200" rtl="0" algn="l">
              <a:spcBef>
                <a:spcPts val="0"/>
              </a:spcBef>
              <a:spcAft>
                <a:spcPts val="0"/>
              </a:spcAft>
              <a:buSzPts val="1300"/>
              <a:buChar char="●"/>
            </a:pPr>
            <a:r>
              <a:rPr lang="id"/>
              <a:t>Kita bisa memanggil function dengan menggunakan nama function lalu diikuti dengan kurung ()</a:t>
            </a:r>
            <a:endParaRPr/>
          </a:p>
          <a:p>
            <a:pPr indent="-311150" lvl="0" marL="457200" rtl="0" algn="l">
              <a:spcBef>
                <a:spcPts val="0"/>
              </a:spcBef>
              <a:spcAft>
                <a:spcPts val="0"/>
              </a:spcAft>
              <a:buSzPts val="1300"/>
              <a:buChar char="●"/>
            </a:pPr>
            <a:r>
              <a:rPr lang="id"/>
              <a:t>Di bahasa pemrograman lain, function juga disebut dengan method</a:t>
            </a:r>
            <a:endParaRPr/>
          </a:p>
          <a:p>
            <a:pPr indent="0" lvl="0" marL="0" rtl="0" algn="l">
              <a:spcBef>
                <a:spcPts val="1600"/>
              </a:spcBef>
              <a:spcAft>
                <a:spcPts val="1600"/>
              </a:spcAft>
              <a:buNone/>
            </a:pPr>
            <a:r>
              <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a:t>
            </a:r>
            <a:endParaRPr/>
          </a:p>
        </p:txBody>
      </p:sp>
      <p:pic>
        <p:nvPicPr>
          <p:cNvPr id="1033" name="Google Shape;1033;p174"/>
          <p:cNvPicPr preferRelativeResize="0"/>
          <p:nvPr/>
        </p:nvPicPr>
        <p:blipFill>
          <a:blip r:embed="rId3">
            <a:alphaModFix/>
          </a:blip>
          <a:stretch>
            <a:fillRect/>
          </a:stretch>
        </p:blipFill>
        <p:spPr>
          <a:xfrm>
            <a:off x="152400" y="2006250"/>
            <a:ext cx="8839197" cy="2700456"/>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1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Lokasi Function</a:t>
            </a:r>
            <a:endParaRPr/>
          </a:p>
        </p:txBody>
      </p:sp>
      <p:sp>
        <p:nvSpPr>
          <p:cNvPr id="1039" name="Google Shape;1039;p1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sangat flexible dalam pembuatan function</a:t>
            </a:r>
            <a:endParaRPr/>
          </a:p>
          <a:p>
            <a:pPr indent="-311150" lvl="0" marL="457200" rtl="0" algn="l">
              <a:spcBef>
                <a:spcPts val="0"/>
              </a:spcBef>
              <a:spcAft>
                <a:spcPts val="0"/>
              </a:spcAft>
              <a:buSzPts val="1300"/>
              <a:buChar char="●"/>
            </a:pPr>
            <a:r>
              <a:rPr lang="id"/>
              <a:t>Tidak seperti pada bahasa pemrograman lain yang harus ada aturan lokasi dimana membuat function</a:t>
            </a:r>
            <a:endParaRPr/>
          </a:p>
          <a:p>
            <a:pPr indent="-311150" lvl="0" marL="457200" rtl="0" algn="l">
              <a:spcBef>
                <a:spcPts val="0"/>
              </a:spcBef>
              <a:spcAft>
                <a:spcPts val="0"/>
              </a:spcAft>
              <a:buSzPts val="1300"/>
              <a:buChar char="●"/>
            </a:pPr>
            <a:r>
              <a:rPr lang="id"/>
              <a:t>Di PHP kita bebas membuat function dimanapun, bisa di dalam if statement, di dalam function, dan sebagainya</a:t>
            </a:r>
            <a:endParaRPr/>
          </a:p>
          <a:p>
            <a:pPr indent="-311150" lvl="0" marL="457200" rtl="0" algn="l">
              <a:spcBef>
                <a:spcPts val="0"/>
              </a:spcBef>
              <a:spcAft>
                <a:spcPts val="0"/>
              </a:spcAft>
              <a:buSzPts val="1300"/>
              <a:buChar char="●"/>
            </a:pPr>
            <a:r>
              <a:rPr lang="id"/>
              <a:t>Namun perlu diingat, jika kode function yang belum dieksekusi oleh PHP, maka function tersebut tidak akan bisa digunakan</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Lokasi Function</a:t>
            </a:r>
            <a:endParaRPr/>
          </a:p>
        </p:txBody>
      </p:sp>
      <p:pic>
        <p:nvPicPr>
          <p:cNvPr id="1045" name="Google Shape;1045;p176"/>
          <p:cNvPicPr preferRelativeResize="0"/>
          <p:nvPr/>
        </p:nvPicPr>
        <p:blipFill>
          <a:blip r:embed="rId3">
            <a:alphaModFix/>
          </a:blip>
          <a:stretch>
            <a:fillRect/>
          </a:stretch>
        </p:blipFill>
        <p:spPr>
          <a:xfrm>
            <a:off x="152400" y="2006250"/>
            <a:ext cx="7084665" cy="2984851"/>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17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Argument</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1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Argument</a:t>
            </a:r>
            <a:endParaRPr/>
          </a:p>
        </p:txBody>
      </p:sp>
      <p:sp>
        <p:nvSpPr>
          <p:cNvPr id="1056" name="Google Shape;1056;p1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bisa mengirim informasi ke function yang ingin kita panggil</a:t>
            </a:r>
            <a:endParaRPr/>
          </a:p>
          <a:p>
            <a:pPr indent="-311150" lvl="0" marL="457200" rtl="0" algn="l">
              <a:spcBef>
                <a:spcPts val="0"/>
              </a:spcBef>
              <a:spcAft>
                <a:spcPts val="0"/>
              </a:spcAft>
              <a:buSzPts val="1300"/>
              <a:buChar char="●"/>
            </a:pPr>
            <a:r>
              <a:rPr lang="id"/>
              <a:t>Untuk melakukan hal tersebut, kita perlu menambahkan argument atau parameter di function yang sudah kita buat</a:t>
            </a:r>
            <a:endParaRPr/>
          </a:p>
          <a:p>
            <a:pPr indent="-311150" lvl="0" marL="457200" rtl="0" algn="l">
              <a:spcBef>
                <a:spcPts val="0"/>
              </a:spcBef>
              <a:spcAft>
                <a:spcPts val="0"/>
              </a:spcAft>
              <a:buSzPts val="1300"/>
              <a:buChar char="●"/>
            </a:pPr>
            <a:r>
              <a:rPr lang="id"/>
              <a:t>Cara membuat argument sama seperti cara membuat variabel</a:t>
            </a:r>
            <a:endParaRPr/>
          </a:p>
          <a:p>
            <a:pPr indent="-311150" lvl="0" marL="457200" rtl="0" algn="l">
              <a:spcBef>
                <a:spcPts val="0"/>
              </a:spcBef>
              <a:spcAft>
                <a:spcPts val="0"/>
              </a:spcAft>
              <a:buSzPts val="1300"/>
              <a:buChar char="●"/>
            </a:pPr>
            <a:r>
              <a:rPr lang="id"/>
              <a:t>Argument ditempatkan di dalam kurung () di deklarasi function</a:t>
            </a:r>
            <a:endParaRPr/>
          </a:p>
          <a:p>
            <a:pPr indent="-311150" lvl="0" marL="457200" rtl="0" algn="l">
              <a:spcBef>
                <a:spcPts val="0"/>
              </a:spcBef>
              <a:spcAft>
                <a:spcPts val="0"/>
              </a:spcAft>
              <a:buSzPts val="1300"/>
              <a:buChar char="●"/>
            </a:pPr>
            <a:r>
              <a:rPr lang="id"/>
              <a:t>Argument bisa lebih dari satu, jika lebih dari satu, harus dipisah menggunakan tanda koma</a:t>
            </a:r>
            <a:endParaRPr/>
          </a:p>
          <a:p>
            <a:pPr indent="0" lvl="0" marL="0" rtl="0" algn="l">
              <a:spcBef>
                <a:spcPts val="1600"/>
              </a:spcBef>
              <a:spcAft>
                <a:spcPts val="1600"/>
              </a:spcAft>
              <a:buNone/>
            </a:pPr>
            <a:r>
              <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1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Argument</a:t>
            </a:r>
            <a:endParaRPr/>
          </a:p>
        </p:txBody>
      </p:sp>
      <p:pic>
        <p:nvPicPr>
          <p:cNvPr id="1062" name="Google Shape;1062;p179"/>
          <p:cNvPicPr preferRelativeResize="0"/>
          <p:nvPr/>
        </p:nvPicPr>
        <p:blipFill>
          <a:blip r:embed="rId3">
            <a:alphaModFix/>
          </a:blip>
          <a:stretch>
            <a:fillRect/>
          </a:stretch>
        </p:blipFill>
        <p:spPr>
          <a:xfrm>
            <a:off x="152400" y="2006250"/>
            <a:ext cx="8839202" cy="2650255"/>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Argument Value</a:t>
            </a:r>
            <a:endParaRPr/>
          </a:p>
        </p:txBody>
      </p:sp>
      <p:sp>
        <p:nvSpPr>
          <p:cNvPr id="1068" name="Google Shape;1068;p1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mendukung default argument value</a:t>
            </a:r>
            <a:endParaRPr/>
          </a:p>
          <a:p>
            <a:pPr indent="-311150" lvl="0" marL="457200" rtl="0" algn="l">
              <a:spcBef>
                <a:spcPts val="0"/>
              </a:spcBef>
              <a:spcAft>
                <a:spcPts val="0"/>
              </a:spcAft>
              <a:buSzPts val="1300"/>
              <a:buChar char="●"/>
            </a:pPr>
            <a:r>
              <a:rPr lang="id"/>
              <a:t>Fitur ini memungkinkan jika ketika kita memanggil function tidak memasukkan parameter, kita bisa menentukan data default nya apa</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Argument Value</a:t>
            </a:r>
            <a:endParaRPr/>
          </a:p>
        </p:txBody>
      </p:sp>
      <p:pic>
        <p:nvPicPr>
          <p:cNvPr id="1074" name="Google Shape;1074;p181"/>
          <p:cNvPicPr preferRelativeResize="0"/>
          <p:nvPr/>
        </p:nvPicPr>
        <p:blipFill>
          <a:blip r:embed="rId3">
            <a:alphaModFix/>
          </a:blip>
          <a:stretch>
            <a:fillRect/>
          </a:stretch>
        </p:blipFill>
        <p:spPr>
          <a:xfrm>
            <a:off x="152400" y="2006250"/>
            <a:ext cx="8839200" cy="286021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Program Hello World</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1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Kesalahan </a:t>
            </a:r>
            <a:r>
              <a:rPr lang="id"/>
              <a:t>Default Argument Value</a:t>
            </a:r>
            <a:endParaRPr/>
          </a:p>
        </p:txBody>
      </p:sp>
      <p:sp>
        <p:nvSpPr>
          <p:cNvPr id="1080" name="Google Shape;1080;p1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Default argument value bisa disimpan argument manapun</a:t>
            </a:r>
            <a:endParaRPr/>
          </a:p>
          <a:p>
            <a:pPr indent="-311150" lvl="0" marL="457200" rtl="0" algn="l">
              <a:spcBef>
                <a:spcPts val="0"/>
              </a:spcBef>
              <a:spcAft>
                <a:spcPts val="0"/>
              </a:spcAft>
              <a:buSzPts val="1300"/>
              <a:buChar char="●"/>
            </a:pPr>
            <a:r>
              <a:rPr lang="id"/>
              <a:t>Namun jika argument lebih dari satu, dan kita menyimpan default argument value di parameter awal, maka itu kurang berguna</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1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Kesalahan Default Argument Value</a:t>
            </a:r>
            <a:endParaRPr/>
          </a:p>
        </p:txBody>
      </p:sp>
      <p:pic>
        <p:nvPicPr>
          <p:cNvPr id="1086" name="Google Shape;1086;p183"/>
          <p:cNvPicPr preferRelativeResize="0"/>
          <p:nvPr/>
        </p:nvPicPr>
        <p:blipFill>
          <a:blip r:embed="rId3">
            <a:alphaModFix/>
          </a:blip>
          <a:stretch>
            <a:fillRect/>
          </a:stretch>
        </p:blipFill>
        <p:spPr>
          <a:xfrm>
            <a:off x="152400" y="2006250"/>
            <a:ext cx="8839203" cy="2164418"/>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1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Type Declaration</a:t>
            </a:r>
            <a:endParaRPr/>
          </a:p>
        </p:txBody>
      </p:sp>
      <p:sp>
        <p:nvSpPr>
          <p:cNvPr id="1092" name="Google Shape;1092;p18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variable, argument di PHP bisa kita masukkan data yang dinamis</a:t>
            </a:r>
            <a:endParaRPr/>
          </a:p>
          <a:p>
            <a:pPr indent="-311150" lvl="0" marL="457200" rtl="0" algn="l">
              <a:spcBef>
                <a:spcPts val="0"/>
              </a:spcBef>
              <a:spcAft>
                <a:spcPts val="0"/>
              </a:spcAft>
              <a:buSzPts val="1300"/>
              <a:buChar char="●"/>
            </a:pPr>
            <a:r>
              <a:rPr lang="id"/>
              <a:t>Kadang terlalu dinamis juga menyulitkan jika ternyata kita hanya ingin membuat function yang menggunakan argument dengan tipe data tertentu</a:t>
            </a:r>
            <a:endParaRPr/>
          </a:p>
          <a:p>
            <a:pPr indent="-311150" lvl="0" marL="457200" rtl="0" algn="l">
              <a:spcBef>
                <a:spcPts val="0"/>
              </a:spcBef>
              <a:spcAft>
                <a:spcPts val="0"/>
              </a:spcAft>
              <a:buSzPts val="1300"/>
              <a:buChar char="●"/>
            </a:pPr>
            <a:r>
              <a:rPr lang="id"/>
              <a:t>Untungnya di PHP, kita bisa menambahkan type data di argument, sehingga PHP akan melakukan pengecekan ketika kita mengirim value ke function tersebut</a:t>
            </a:r>
            <a:endParaRPr/>
          </a:p>
          <a:p>
            <a:pPr indent="-311150" lvl="0" marL="457200" rtl="0" algn="l">
              <a:spcBef>
                <a:spcPts val="0"/>
              </a:spcBef>
              <a:spcAft>
                <a:spcPts val="0"/>
              </a:spcAft>
              <a:buSzPts val="1300"/>
              <a:buChar char="●"/>
            </a:pPr>
            <a:r>
              <a:rPr lang="id"/>
              <a:t>Jika tipe data value tidak sesuai, maka akan terjadi error</a:t>
            </a:r>
            <a:endParaRPr/>
          </a:p>
          <a:p>
            <a:pPr indent="-311150" lvl="0" marL="457200" rtl="0" algn="l">
              <a:spcBef>
                <a:spcPts val="0"/>
              </a:spcBef>
              <a:spcAft>
                <a:spcPts val="0"/>
              </a:spcAft>
              <a:buSzPts val="1300"/>
              <a:buChar char="●"/>
            </a:pPr>
            <a:r>
              <a:rPr lang="id"/>
              <a:t>Secara default PHP akan melakukan percobaan konversi tipe data secara otomatis, misal jika kita menggunakan tipe int, tapi kita mengirim string, maka PHP akan otomatis mengkonversi string tersebut menjadi int</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Valid Types (1)</a:t>
            </a:r>
            <a:endParaRPr/>
          </a:p>
        </p:txBody>
      </p:sp>
      <p:graphicFrame>
        <p:nvGraphicFramePr>
          <p:cNvPr id="1098" name="Google Shape;1098;p185"/>
          <p:cNvGraphicFramePr/>
          <p:nvPr/>
        </p:nvGraphicFramePr>
        <p:xfrm>
          <a:off x="952500" y="2056625"/>
          <a:ext cx="3000000" cy="3000000"/>
        </p:xfrm>
        <a:graphic>
          <a:graphicData uri="http://schemas.openxmlformats.org/drawingml/2006/table">
            <a:tbl>
              <a:tblPr>
                <a:noFill/>
                <a:tableStyleId>{D11315A5-8E8B-4985-AB67-102CEEAD4A40}</a:tableStyleId>
              </a:tblPr>
              <a:tblGrid>
                <a:gridCol w="1836625"/>
                <a:gridCol w="5402375"/>
              </a:tblGrid>
              <a:tr h="381000">
                <a:tc>
                  <a:txBody>
                    <a:bodyPr/>
                    <a:lstStyle/>
                    <a:p>
                      <a:pPr indent="0" lvl="0" marL="0" rtl="0" algn="l">
                        <a:spcBef>
                          <a:spcPts val="0"/>
                        </a:spcBef>
                        <a:spcAft>
                          <a:spcPts val="0"/>
                        </a:spcAft>
                        <a:buNone/>
                      </a:pPr>
                      <a:r>
                        <a:rPr lang="id"/>
                        <a:t>Type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Class / Interface</a:t>
                      </a:r>
                      <a:endParaRPr/>
                    </a:p>
                  </a:txBody>
                  <a:tcPr marT="91425" marB="91425" marR="91425" marL="91425"/>
                </a:tc>
                <a:tc>
                  <a:txBody>
                    <a:bodyPr/>
                    <a:lstStyle/>
                    <a:p>
                      <a:pPr indent="0" lvl="0" marL="0" rtl="0" algn="l">
                        <a:spcBef>
                          <a:spcPts val="0"/>
                        </a:spcBef>
                        <a:spcAft>
                          <a:spcPts val="0"/>
                        </a:spcAft>
                        <a:buNone/>
                      </a:pPr>
                      <a:r>
                        <a:rPr lang="id"/>
                        <a:t>Parameter harus tipe Class / Interface</a:t>
                      </a:r>
                      <a:endParaRPr/>
                    </a:p>
                  </a:txBody>
                  <a:tcPr marT="91425" marB="91425" marR="91425" marL="91425"/>
                </a:tc>
              </a:tr>
              <a:tr h="381000">
                <a:tc>
                  <a:txBody>
                    <a:bodyPr/>
                    <a:lstStyle/>
                    <a:p>
                      <a:pPr indent="0" lvl="0" marL="0" rtl="0" algn="l">
                        <a:spcBef>
                          <a:spcPts val="0"/>
                        </a:spcBef>
                        <a:spcAft>
                          <a:spcPts val="0"/>
                        </a:spcAft>
                        <a:buNone/>
                      </a:pPr>
                      <a:r>
                        <a:rPr lang="id"/>
                        <a:t>self</a:t>
                      </a:r>
                      <a:endParaRPr/>
                    </a:p>
                  </a:txBody>
                  <a:tcPr marT="91425" marB="91425" marR="91425" marL="91425"/>
                </a:tc>
                <a:tc>
                  <a:txBody>
                    <a:bodyPr/>
                    <a:lstStyle/>
                    <a:p>
                      <a:pPr indent="0" lvl="0" marL="0" rtl="0" algn="l">
                        <a:spcBef>
                          <a:spcPts val="0"/>
                        </a:spcBef>
                        <a:spcAft>
                          <a:spcPts val="0"/>
                        </a:spcAft>
                        <a:buNone/>
                      </a:pPr>
                      <a:r>
                        <a:rPr lang="id"/>
                        <a:t>Parameter harus sama dengan Class dimana function ini dibuat</a:t>
                      </a:r>
                      <a:endParaRPr/>
                    </a:p>
                  </a:txBody>
                  <a:tcPr marT="91425" marB="91425" marR="91425" marL="91425"/>
                </a:tc>
              </a:tr>
              <a:tr h="381000">
                <a:tc>
                  <a:txBody>
                    <a:bodyPr/>
                    <a:lstStyle/>
                    <a:p>
                      <a:pPr indent="0" lvl="0" marL="0" rtl="0" algn="l">
                        <a:spcBef>
                          <a:spcPts val="0"/>
                        </a:spcBef>
                        <a:spcAft>
                          <a:spcPts val="0"/>
                        </a:spcAft>
                        <a:buNone/>
                      </a:pPr>
                      <a:r>
                        <a:rPr lang="id"/>
                        <a:t>array</a:t>
                      </a:r>
                      <a:endParaRPr/>
                    </a:p>
                  </a:txBody>
                  <a:tcPr marT="91425" marB="91425" marR="91425" marL="91425"/>
                </a:tc>
                <a:tc>
                  <a:txBody>
                    <a:bodyPr/>
                    <a:lstStyle/>
                    <a:p>
                      <a:pPr indent="0" lvl="0" marL="0" rtl="0" algn="l">
                        <a:spcBef>
                          <a:spcPts val="0"/>
                        </a:spcBef>
                        <a:spcAft>
                          <a:spcPts val="0"/>
                        </a:spcAft>
                        <a:buNone/>
                      </a:pPr>
                      <a:r>
                        <a:rPr lang="id"/>
                        <a:t>Parameter harus array</a:t>
                      </a:r>
                      <a:endParaRPr/>
                    </a:p>
                  </a:txBody>
                  <a:tcPr marT="91425" marB="91425" marR="91425" marL="91425"/>
                </a:tc>
              </a:tr>
              <a:tr h="381000">
                <a:tc>
                  <a:txBody>
                    <a:bodyPr/>
                    <a:lstStyle/>
                    <a:p>
                      <a:pPr indent="0" lvl="0" marL="0" rtl="0" algn="l">
                        <a:spcBef>
                          <a:spcPts val="0"/>
                        </a:spcBef>
                        <a:spcAft>
                          <a:spcPts val="0"/>
                        </a:spcAft>
                        <a:buNone/>
                      </a:pPr>
                      <a:r>
                        <a:rPr lang="id"/>
                        <a:t>callable</a:t>
                      </a:r>
                      <a:endParaRPr/>
                    </a:p>
                  </a:txBody>
                  <a:tcPr marT="91425" marB="91425" marR="91425" marL="91425"/>
                </a:tc>
                <a:tc>
                  <a:txBody>
                    <a:bodyPr/>
                    <a:lstStyle/>
                    <a:p>
                      <a:pPr indent="0" lvl="0" marL="0" rtl="0" algn="l">
                        <a:spcBef>
                          <a:spcPts val="0"/>
                        </a:spcBef>
                        <a:spcAft>
                          <a:spcPts val="0"/>
                        </a:spcAft>
                        <a:buNone/>
                      </a:pPr>
                      <a:r>
                        <a:rPr lang="id"/>
                        <a:t>Parameter harus callable</a:t>
                      </a:r>
                      <a:endParaRPr/>
                    </a:p>
                  </a:txBody>
                  <a:tcPr marT="91425" marB="91425" marR="91425" marL="91425"/>
                </a:tc>
              </a:tr>
              <a:tr h="381000">
                <a:tc>
                  <a:txBody>
                    <a:bodyPr/>
                    <a:lstStyle/>
                    <a:p>
                      <a:pPr indent="0" lvl="0" marL="0" rtl="0" algn="l">
                        <a:spcBef>
                          <a:spcPts val="0"/>
                        </a:spcBef>
                        <a:spcAft>
                          <a:spcPts val="0"/>
                        </a:spcAft>
                        <a:buNone/>
                      </a:pPr>
                      <a:r>
                        <a:rPr lang="id"/>
                        <a:t>bool</a:t>
                      </a:r>
                      <a:endParaRPr/>
                    </a:p>
                  </a:txBody>
                  <a:tcPr marT="91425" marB="91425" marR="91425" marL="91425"/>
                </a:tc>
                <a:tc>
                  <a:txBody>
                    <a:bodyPr/>
                    <a:lstStyle/>
                    <a:p>
                      <a:pPr indent="0" lvl="0" marL="0" rtl="0" algn="l">
                        <a:spcBef>
                          <a:spcPts val="0"/>
                        </a:spcBef>
                        <a:spcAft>
                          <a:spcPts val="0"/>
                        </a:spcAft>
                        <a:buNone/>
                      </a:pPr>
                      <a:r>
                        <a:rPr lang="id"/>
                        <a:t>Parameter harus boolean </a:t>
                      </a:r>
                      <a:endParaRPr/>
                    </a:p>
                  </a:txBody>
                  <a:tcPr marT="91425" marB="91425" marR="91425" marL="91425"/>
                </a:tc>
              </a:tr>
              <a:tr h="381000">
                <a:tc>
                  <a:txBody>
                    <a:bodyPr/>
                    <a:lstStyle/>
                    <a:p>
                      <a:pPr indent="0" lvl="0" marL="0" rtl="0" algn="l">
                        <a:spcBef>
                          <a:spcPts val="0"/>
                        </a:spcBef>
                        <a:spcAft>
                          <a:spcPts val="0"/>
                        </a:spcAft>
                        <a:buNone/>
                      </a:pPr>
                      <a:r>
                        <a:rPr lang="id"/>
                        <a:t>float</a:t>
                      </a:r>
                      <a:endParaRPr/>
                    </a:p>
                  </a:txBody>
                  <a:tcPr marT="91425" marB="91425" marR="91425" marL="91425"/>
                </a:tc>
                <a:tc>
                  <a:txBody>
                    <a:bodyPr/>
                    <a:lstStyle/>
                    <a:p>
                      <a:pPr indent="0" lvl="0" marL="0" rtl="0" algn="l">
                        <a:spcBef>
                          <a:spcPts val="0"/>
                        </a:spcBef>
                        <a:spcAft>
                          <a:spcPts val="0"/>
                        </a:spcAft>
                        <a:buNone/>
                      </a:pPr>
                      <a:r>
                        <a:rPr lang="id"/>
                        <a:t>Parameter harus floating point</a:t>
                      </a:r>
                      <a:endParaRPr/>
                    </a:p>
                  </a:txBody>
                  <a:tcPr marT="91425" marB="91425" marR="91425" marL="91425"/>
                </a:tc>
              </a:tr>
            </a:tbl>
          </a:graphicData>
        </a:graphic>
      </p:graphicFrame>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Valid Types (1)</a:t>
            </a:r>
            <a:endParaRPr/>
          </a:p>
        </p:txBody>
      </p:sp>
      <p:graphicFrame>
        <p:nvGraphicFramePr>
          <p:cNvPr id="1104" name="Google Shape;1104;p186"/>
          <p:cNvGraphicFramePr/>
          <p:nvPr/>
        </p:nvGraphicFramePr>
        <p:xfrm>
          <a:off x="952500" y="2056625"/>
          <a:ext cx="3000000" cy="3000000"/>
        </p:xfrm>
        <a:graphic>
          <a:graphicData uri="http://schemas.openxmlformats.org/drawingml/2006/table">
            <a:tbl>
              <a:tblPr>
                <a:noFill/>
                <a:tableStyleId>{D11315A5-8E8B-4985-AB67-102CEEAD4A40}</a:tableStyleId>
              </a:tblPr>
              <a:tblGrid>
                <a:gridCol w="1836625"/>
                <a:gridCol w="5402375"/>
              </a:tblGrid>
              <a:tr h="381000">
                <a:tc>
                  <a:txBody>
                    <a:bodyPr/>
                    <a:lstStyle/>
                    <a:p>
                      <a:pPr indent="0" lvl="0" marL="0" rtl="0" algn="l">
                        <a:spcBef>
                          <a:spcPts val="0"/>
                        </a:spcBef>
                        <a:spcAft>
                          <a:spcPts val="0"/>
                        </a:spcAft>
                        <a:buNone/>
                      </a:pPr>
                      <a:r>
                        <a:rPr lang="id"/>
                        <a:t>Type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int</a:t>
                      </a:r>
                      <a:endParaRPr/>
                    </a:p>
                  </a:txBody>
                  <a:tcPr marT="91425" marB="91425" marR="91425" marL="91425"/>
                </a:tc>
                <a:tc>
                  <a:txBody>
                    <a:bodyPr/>
                    <a:lstStyle/>
                    <a:p>
                      <a:pPr indent="0" lvl="0" marL="0" rtl="0" algn="l">
                        <a:spcBef>
                          <a:spcPts val="0"/>
                        </a:spcBef>
                        <a:spcAft>
                          <a:spcPts val="0"/>
                        </a:spcAft>
                        <a:buNone/>
                      </a:pPr>
                      <a:r>
                        <a:rPr lang="id"/>
                        <a:t>Parameter harus integer number</a:t>
                      </a:r>
                      <a:endParaRPr/>
                    </a:p>
                  </a:txBody>
                  <a:tcPr marT="91425" marB="91425" marR="91425" marL="91425"/>
                </a:tc>
              </a:tr>
              <a:tr h="381000">
                <a:tc>
                  <a:txBody>
                    <a:bodyPr/>
                    <a:lstStyle/>
                    <a:p>
                      <a:pPr indent="0" lvl="0" marL="0" rtl="0" algn="l">
                        <a:spcBef>
                          <a:spcPts val="0"/>
                        </a:spcBef>
                        <a:spcAft>
                          <a:spcPts val="0"/>
                        </a:spcAft>
                        <a:buNone/>
                      </a:pPr>
                      <a:r>
                        <a:rPr lang="id"/>
                        <a:t>string</a:t>
                      </a:r>
                      <a:endParaRPr/>
                    </a:p>
                  </a:txBody>
                  <a:tcPr marT="91425" marB="91425" marR="91425" marL="91425"/>
                </a:tc>
                <a:tc>
                  <a:txBody>
                    <a:bodyPr/>
                    <a:lstStyle/>
                    <a:p>
                      <a:pPr indent="0" lvl="0" marL="0" rtl="0" algn="l">
                        <a:spcBef>
                          <a:spcPts val="0"/>
                        </a:spcBef>
                        <a:spcAft>
                          <a:spcPts val="0"/>
                        </a:spcAft>
                        <a:buNone/>
                      </a:pPr>
                      <a:r>
                        <a:rPr lang="id"/>
                        <a:t>Parameter harus string</a:t>
                      </a:r>
                      <a:endParaRPr/>
                    </a:p>
                  </a:txBody>
                  <a:tcPr marT="91425" marB="91425" marR="91425" marL="91425"/>
                </a:tc>
              </a:tr>
              <a:tr h="381000">
                <a:tc>
                  <a:txBody>
                    <a:bodyPr/>
                    <a:lstStyle/>
                    <a:p>
                      <a:pPr indent="0" lvl="0" marL="0" rtl="0" algn="l">
                        <a:spcBef>
                          <a:spcPts val="0"/>
                        </a:spcBef>
                        <a:spcAft>
                          <a:spcPts val="0"/>
                        </a:spcAft>
                        <a:buNone/>
                      </a:pPr>
                      <a:r>
                        <a:rPr lang="id"/>
                        <a:t>interable</a:t>
                      </a:r>
                      <a:endParaRPr/>
                    </a:p>
                  </a:txBody>
                  <a:tcPr marT="91425" marB="91425" marR="91425" marL="91425"/>
                </a:tc>
                <a:tc>
                  <a:txBody>
                    <a:bodyPr/>
                    <a:lstStyle/>
                    <a:p>
                      <a:pPr indent="0" lvl="0" marL="0" rtl="0" algn="l">
                        <a:spcBef>
                          <a:spcPts val="0"/>
                        </a:spcBef>
                        <a:spcAft>
                          <a:spcPts val="0"/>
                        </a:spcAft>
                        <a:buNone/>
                      </a:pPr>
                      <a:r>
                        <a:rPr lang="id"/>
                        <a:t>Parameter harus array atau tipe Traversable</a:t>
                      </a:r>
                      <a:endParaRPr/>
                    </a:p>
                  </a:txBody>
                  <a:tcPr marT="91425" marB="91425" marR="91425" marL="91425"/>
                </a:tc>
              </a:tr>
              <a:tr h="381000">
                <a:tc>
                  <a:txBody>
                    <a:bodyPr/>
                    <a:lstStyle/>
                    <a:p>
                      <a:pPr indent="0" lvl="0" marL="0" rtl="0" algn="l">
                        <a:spcBef>
                          <a:spcPts val="0"/>
                        </a:spcBef>
                        <a:spcAft>
                          <a:spcPts val="0"/>
                        </a:spcAft>
                        <a:buNone/>
                      </a:pPr>
                      <a:r>
                        <a:rPr lang="id"/>
                        <a:t>object</a:t>
                      </a:r>
                      <a:endParaRPr/>
                    </a:p>
                  </a:txBody>
                  <a:tcPr marT="91425" marB="91425" marR="91425" marL="91425"/>
                </a:tc>
                <a:tc>
                  <a:txBody>
                    <a:bodyPr/>
                    <a:lstStyle/>
                    <a:p>
                      <a:pPr indent="0" lvl="0" marL="0" rtl="0" algn="l">
                        <a:spcBef>
                          <a:spcPts val="0"/>
                        </a:spcBef>
                        <a:spcAft>
                          <a:spcPts val="0"/>
                        </a:spcAft>
                        <a:buNone/>
                      </a:pPr>
                      <a:r>
                        <a:rPr lang="id"/>
                        <a:t>Parameter harus sebuah object</a:t>
                      </a:r>
                      <a:endParaRPr/>
                    </a:p>
                  </a:txBody>
                  <a:tcPr marT="91425" marB="91425" marR="91425" marL="91425"/>
                </a:tc>
              </a:tr>
            </a:tbl>
          </a:graphicData>
        </a:graphic>
      </p:graphicFrame>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Type Declaration</a:t>
            </a:r>
            <a:endParaRPr/>
          </a:p>
        </p:txBody>
      </p:sp>
      <p:pic>
        <p:nvPicPr>
          <p:cNvPr id="1110" name="Google Shape;1110;p187"/>
          <p:cNvPicPr preferRelativeResize="0"/>
          <p:nvPr/>
        </p:nvPicPr>
        <p:blipFill>
          <a:blip r:embed="rId3">
            <a:alphaModFix/>
          </a:blip>
          <a:stretch>
            <a:fillRect/>
          </a:stretch>
        </p:blipFill>
        <p:spPr>
          <a:xfrm>
            <a:off x="152400" y="2006250"/>
            <a:ext cx="8381459" cy="2984850"/>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Variable-length Argument List</a:t>
            </a:r>
            <a:endParaRPr/>
          </a:p>
        </p:txBody>
      </p:sp>
      <p:sp>
        <p:nvSpPr>
          <p:cNvPr id="1116" name="Google Shape;1116;p18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Variable-length argument list merupakan kemampuan dimana kita bisa membuat sebuah parameter yang menerima banyak value</a:t>
            </a:r>
            <a:endParaRPr/>
          </a:p>
          <a:p>
            <a:pPr indent="-311150" lvl="0" marL="457200" rtl="0" algn="l">
              <a:spcBef>
                <a:spcPts val="0"/>
              </a:spcBef>
              <a:spcAft>
                <a:spcPts val="0"/>
              </a:spcAft>
              <a:buSzPts val="1300"/>
              <a:buChar char="●"/>
            </a:pPr>
            <a:r>
              <a:rPr lang="id"/>
              <a:t>Variable-length argument list secara otomatis akan membuat argument tersebut menjadi array, namun kita tidak perlu manual mengirim array ke functionnya</a:t>
            </a:r>
            <a:endParaRPr/>
          </a:p>
          <a:p>
            <a:pPr indent="-311150" lvl="0" marL="457200" rtl="0" algn="l">
              <a:spcBef>
                <a:spcPts val="0"/>
              </a:spcBef>
              <a:spcAft>
                <a:spcPts val="0"/>
              </a:spcAft>
              <a:buSzPts val="1300"/>
              <a:buChar char="●"/>
            </a:pPr>
            <a:r>
              <a:rPr lang="id"/>
              <a:t>Variable-length argument list hanya bisa dilakukan di argument posisi terakhir</a:t>
            </a:r>
            <a:endParaRPr/>
          </a:p>
          <a:p>
            <a:pPr indent="-311150" lvl="0" marL="457200" rtl="0" algn="l">
              <a:spcBef>
                <a:spcPts val="0"/>
              </a:spcBef>
              <a:spcAft>
                <a:spcPts val="0"/>
              </a:spcAft>
              <a:buSzPts val="1300"/>
              <a:buChar char="●"/>
            </a:pPr>
            <a:r>
              <a:rPr lang="id"/>
              <a:t>Untuk membuat variable-length argument list, kita bisa menggunakan tanda … (titik tiga kali) sebelum nama argument</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Variable-length Argument List</a:t>
            </a:r>
            <a:endParaRPr/>
          </a:p>
        </p:txBody>
      </p:sp>
      <p:pic>
        <p:nvPicPr>
          <p:cNvPr id="1122" name="Google Shape;1122;p189"/>
          <p:cNvPicPr preferRelativeResize="0"/>
          <p:nvPr/>
        </p:nvPicPr>
        <p:blipFill>
          <a:blip r:embed="rId3">
            <a:alphaModFix/>
          </a:blip>
          <a:stretch>
            <a:fillRect/>
          </a:stretch>
        </p:blipFill>
        <p:spPr>
          <a:xfrm>
            <a:off x="152400" y="2006250"/>
            <a:ext cx="7533716" cy="2984850"/>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19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Return Value</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Return Value</a:t>
            </a:r>
            <a:endParaRPr/>
          </a:p>
        </p:txBody>
      </p:sp>
      <p:sp>
        <p:nvSpPr>
          <p:cNvPr id="1133" name="Google Shape;1133;p19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function itu tidak menghasilkan value apapun, namun jika kita ingin, kita bisa membuat sebuah function mengembalikan nilai</a:t>
            </a:r>
            <a:endParaRPr/>
          </a:p>
          <a:p>
            <a:pPr indent="-311150" lvl="0" marL="457200" rtl="0" algn="l">
              <a:spcBef>
                <a:spcPts val="0"/>
              </a:spcBef>
              <a:spcAft>
                <a:spcPts val="0"/>
              </a:spcAft>
              <a:buSzPts val="1300"/>
              <a:buChar char="●"/>
            </a:pPr>
            <a:r>
              <a:rPr lang="id"/>
              <a:t>Dan di dalam block function, untuk menghasilkan nilai tersebut, kita harus menggunakan kata kunci return, lalu diikuti dengan data yang ingin dihasilkan</a:t>
            </a:r>
            <a:endParaRPr/>
          </a:p>
          <a:p>
            <a:pPr indent="-311150" lvl="0" marL="457200" rtl="0" algn="l">
              <a:spcBef>
                <a:spcPts val="0"/>
              </a:spcBef>
              <a:spcAft>
                <a:spcPts val="0"/>
              </a:spcAft>
              <a:buSzPts val="1300"/>
              <a:buChar char="●"/>
            </a:pPr>
            <a:r>
              <a:rPr lang="id"/>
              <a:t>Kita hanya bisa menghasilkan 1 data di sebuah function, tidak bisa lebih dari satu</a:t>
            </a:r>
            <a:endParaRPr/>
          </a:p>
          <a:p>
            <a:pPr indent="0" lvl="0" marL="0" rtl="0" algn="l">
              <a:spcBef>
                <a:spcPts val="160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File PHP</a:t>
            </a:r>
            <a:endParaRPr/>
          </a:p>
        </p:txBody>
      </p:sp>
      <p:sp>
        <p:nvSpPr>
          <p:cNvPr id="189" name="Google Shape;189;p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File kode program PHP diakhiri dengan extention .php</a:t>
            </a:r>
            <a:endParaRPr/>
          </a:p>
          <a:p>
            <a:pPr indent="-311150" lvl="0" marL="457200" rtl="0" algn="l">
              <a:spcBef>
                <a:spcPts val="0"/>
              </a:spcBef>
              <a:spcAft>
                <a:spcPts val="0"/>
              </a:spcAft>
              <a:buSzPts val="1300"/>
              <a:buChar char="●"/>
            </a:pPr>
            <a:r>
              <a:rPr lang="id"/>
              <a:t>Di awal kode program PHP, wajib menambahkan &lt;?php. Dan diakhir kode program php perlu ditambahkan ?&gt; (</a:t>
            </a:r>
            <a:r>
              <a:rPr lang="id"/>
              <a:t>tapi tidak wajib</a:t>
            </a:r>
            <a:r>
              <a:rPr lang="id"/>
              <a:t>)</a:t>
            </a:r>
            <a:endParaRPr/>
          </a:p>
          <a:p>
            <a:pPr indent="-311150" lvl="0" marL="457200" rtl="0" algn="l">
              <a:spcBef>
                <a:spcPts val="0"/>
              </a:spcBef>
              <a:spcAft>
                <a:spcPts val="0"/>
              </a:spcAft>
              <a:buSzPts val="1300"/>
              <a:buChar char="●"/>
            </a:pPr>
            <a:r>
              <a:rPr lang="id"/>
              <a:t>Nama file PHP tidak ada aturan, jadi kita bisa membuat file PHP seperti membuat file lain biasanya. Namun agar mempermudah saat menjalankan file PHP, direkomendasikan tidak menggunakan spasi.</a:t>
            </a:r>
            <a:endParaRPr/>
          </a:p>
          <a:p>
            <a:pPr indent="-311150" lvl="0" marL="457200" rtl="0" algn="l">
              <a:spcBef>
                <a:spcPts val="0"/>
              </a:spcBef>
              <a:spcAft>
                <a:spcPts val="0"/>
              </a:spcAft>
              <a:buSzPts val="1300"/>
              <a:buChar char="●"/>
            </a:pPr>
            <a:r>
              <a:rPr lang="id"/>
              <a:t>Untuk menampilkan tulisan di PHP, kita bisa menggunakan perintah echo</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Return Value (1)</a:t>
            </a:r>
            <a:endParaRPr/>
          </a:p>
        </p:txBody>
      </p:sp>
      <p:pic>
        <p:nvPicPr>
          <p:cNvPr id="1139" name="Google Shape;1139;p192"/>
          <p:cNvPicPr preferRelativeResize="0"/>
          <p:nvPr/>
        </p:nvPicPr>
        <p:blipFill>
          <a:blip r:embed="rId3">
            <a:alphaModFix/>
          </a:blip>
          <a:stretch>
            <a:fillRect/>
          </a:stretch>
        </p:blipFill>
        <p:spPr>
          <a:xfrm>
            <a:off x="152400" y="2006250"/>
            <a:ext cx="7444428" cy="2984850"/>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Return Value (2)</a:t>
            </a:r>
            <a:endParaRPr/>
          </a:p>
        </p:txBody>
      </p:sp>
      <p:pic>
        <p:nvPicPr>
          <p:cNvPr id="1145" name="Google Shape;1145;p193"/>
          <p:cNvPicPr preferRelativeResize="0"/>
          <p:nvPr/>
        </p:nvPicPr>
        <p:blipFill>
          <a:blip r:embed="rId3">
            <a:alphaModFix/>
          </a:blip>
          <a:stretch>
            <a:fillRect/>
          </a:stretch>
        </p:blipFill>
        <p:spPr>
          <a:xfrm>
            <a:off x="152400" y="2006250"/>
            <a:ext cx="4980690" cy="2984850"/>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Return Type Declarations</a:t>
            </a:r>
            <a:endParaRPr/>
          </a:p>
        </p:txBody>
      </p:sp>
      <p:sp>
        <p:nvSpPr>
          <p:cNvPr id="1151" name="Google Shape;1151;p1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pada argument, pada return value pun kita bisa mendeklarasikan tipe datanya</a:t>
            </a:r>
            <a:endParaRPr/>
          </a:p>
          <a:p>
            <a:pPr indent="-311150" lvl="0" marL="457200" rtl="0" algn="l">
              <a:spcBef>
                <a:spcPts val="0"/>
              </a:spcBef>
              <a:spcAft>
                <a:spcPts val="0"/>
              </a:spcAft>
              <a:buSzPts val="1300"/>
              <a:buChar char="●"/>
            </a:pPr>
            <a:r>
              <a:rPr lang="id"/>
              <a:t>Hal ini selain mempermudah kita ketika membaca tipe data kembalian function, bisa juga digunakan untuk menjaga jangan sampai kita mengembalikan tipe data yang salah di function</a:t>
            </a:r>
            <a:endParaRPr/>
          </a:p>
          <a:p>
            <a:pPr indent="-311150" lvl="0" marL="457200" rtl="0" algn="l">
              <a:spcBef>
                <a:spcPts val="0"/>
              </a:spcBef>
              <a:spcAft>
                <a:spcPts val="0"/>
              </a:spcAft>
              <a:buSzPts val="1300"/>
              <a:buChar char="●"/>
            </a:pPr>
            <a:r>
              <a:rPr lang="id"/>
              <a:t>Untuk mendeklarasikan tipe data kembalian function, setelah kurung () kita bisa tambahkan : diikuti tipe data kembaliannya</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Return Type Declarations</a:t>
            </a:r>
            <a:endParaRPr/>
          </a:p>
        </p:txBody>
      </p:sp>
      <p:pic>
        <p:nvPicPr>
          <p:cNvPr id="1157" name="Google Shape;1157;p195"/>
          <p:cNvPicPr preferRelativeResize="0"/>
          <p:nvPr/>
        </p:nvPicPr>
        <p:blipFill>
          <a:blip r:embed="rId3">
            <a:alphaModFix/>
          </a:blip>
          <a:stretch>
            <a:fillRect/>
          </a:stretch>
        </p:blipFill>
        <p:spPr>
          <a:xfrm>
            <a:off x="152400" y="2006250"/>
            <a:ext cx="8839199" cy="2768100"/>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9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 Function</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 Function</a:t>
            </a:r>
            <a:endParaRPr/>
          </a:p>
        </p:txBody>
      </p:sp>
      <p:sp>
        <p:nvSpPr>
          <p:cNvPr id="1168" name="Google Shape;1168;p19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mendukung konsep yang bernama variable function</a:t>
            </a:r>
            <a:endParaRPr/>
          </a:p>
          <a:p>
            <a:pPr indent="-311150" lvl="0" marL="457200" rtl="0" algn="l">
              <a:spcBef>
                <a:spcPts val="0"/>
              </a:spcBef>
              <a:spcAft>
                <a:spcPts val="0"/>
              </a:spcAft>
              <a:buSzPts val="1300"/>
              <a:buChar char="●"/>
            </a:pPr>
            <a:r>
              <a:rPr lang="id"/>
              <a:t>Variable function adalah kemampuan memanggil sebuah function dari value yang terdapat di sebuah variable</a:t>
            </a:r>
            <a:endParaRPr/>
          </a:p>
          <a:p>
            <a:pPr indent="-311150" lvl="0" marL="457200" rtl="0" algn="l">
              <a:spcBef>
                <a:spcPts val="0"/>
              </a:spcBef>
              <a:spcAft>
                <a:spcPts val="0"/>
              </a:spcAft>
              <a:buSzPts val="1300"/>
              <a:buChar char="●"/>
            </a:pPr>
            <a:r>
              <a:rPr lang="id"/>
              <a:t>Untuk menggunakan variable function, kita bisa secara langsung memanggil $namaVariable(), jika ingin menambahkan argument, kita bisa menggunakan $namaVariable(argument)</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Function</a:t>
            </a:r>
            <a:endParaRPr/>
          </a:p>
        </p:txBody>
      </p:sp>
      <p:pic>
        <p:nvPicPr>
          <p:cNvPr id="1174" name="Google Shape;1174;p198"/>
          <p:cNvPicPr preferRelativeResize="0"/>
          <p:nvPr/>
        </p:nvPicPr>
        <p:blipFill>
          <a:blip r:embed="rId3">
            <a:alphaModFix/>
          </a:blip>
          <a:stretch>
            <a:fillRect/>
          </a:stretch>
        </p:blipFill>
        <p:spPr>
          <a:xfrm>
            <a:off x="152400" y="2006250"/>
            <a:ext cx="6170837" cy="2984851"/>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1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Penggunaan Variable Function</a:t>
            </a:r>
            <a:endParaRPr/>
          </a:p>
        </p:txBody>
      </p:sp>
      <p:pic>
        <p:nvPicPr>
          <p:cNvPr id="1180" name="Google Shape;1180;p199"/>
          <p:cNvPicPr preferRelativeResize="0"/>
          <p:nvPr/>
        </p:nvPicPr>
        <p:blipFill>
          <a:blip r:embed="rId3">
            <a:alphaModFix/>
          </a:blip>
          <a:stretch>
            <a:fillRect/>
          </a:stretch>
        </p:blipFill>
        <p:spPr>
          <a:xfrm>
            <a:off x="152400" y="2006250"/>
            <a:ext cx="8839200" cy="2577594"/>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20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Function</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2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Function</a:t>
            </a:r>
            <a:endParaRPr/>
          </a:p>
        </p:txBody>
      </p:sp>
      <p:sp>
        <p:nvSpPr>
          <p:cNvPr id="1191" name="Google Shape;1191;p20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Anonymous function adalah function tanpa nama, di PHP disebut juga dengan Closure</a:t>
            </a:r>
            <a:endParaRPr/>
          </a:p>
          <a:p>
            <a:pPr indent="-311150" lvl="0" marL="457200" rtl="0" algn="l">
              <a:spcBef>
                <a:spcPts val="0"/>
              </a:spcBef>
              <a:spcAft>
                <a:spcPts val="0"/>
              </a:spcAft>
              <a:buSzPts val="1300"/>
              <a:buChar char="●"/>
            </a:pPr>
            <a:r>
              <a:rPr lang="id"/>
              <a:t>Anonymous function biasanya digunakan sebagai argument atau sebagai value di variable</a:t>
            </a:r>
            <a:endParaRPr/>
          </a:p>
          <a:p>
            <a:pPr indent="-311150" lvl="0" marL="457200" rtl="0" algn="l">
              <a:spcBef>
                <a:spcPts val="0"/>
              </a:spcBef>
              <a:spcAft>
                <a:spcPts val="0"/>
              </a:spcAft>
              <a:buSzPts val="1300"/>
              <a:buChar char="●"/>
            </a:pPr>
            <a:r>
              <a:rPr lang="id"/>
              <a:t>Anonymous function membuat kita bisa mengirim function sebagai argument di function lainnya</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Program Hello World</a:t>
            </a:r>
            <a:endParaRPr/>
          </a:p>
        </p:txBody>
      </p:sp>
      <p:pic>
        <p:nvPicPr>
          <p:cNvPr id="195" name="Google Shape;195;p31"/>
          <p:cNvPicPr preferRelativeResize="0"/>
          <p:nvPr/>
        </p:nvPicPr>
        <p:blipFill>
          <a:blip r:embed="rId3">
            <a:alphaModFix/>
          </a:blip>
          <a:stretch>
            <a:fillRect/>
          </a:stretch>
        </p:blipFill>
        <p:spPr>
          <a:xfrm>
            <a:off x="152400" y="2006250"/>
            <a:ext cx="8496300" cy="2838450"/>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2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Anonymous Function</a:t>
            </a:r>
            <a:endParaRPr/>
          </a:p>
        </p:txBody>
      </p:sp>
      <p:pic>
        <p:nvPicPr>
          <p:cNvPr id="1197" name="Google Shape;1197;p202"/>
          <p:cNvPicPr preferRelativeResize="0"/>
          <p:nvPr/>
        </p:nvPicPr>
        <p:blipFill>
          <a:blip r:embed="rId3">
            <a:alphaModFix/>
          </a:blip>
          <a:stretch>
            <a:fillRect/>
          </a:stretch>
        </p:blipFill>
        <p:spPr>
          <a:xfrm>
            <a:off x="152400" y="2006250"/>
            <a:ext cx="8839201" cy="2571404"/>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2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Anonymous Function Sebagai Argument</a:t>
            </a:r>
            <a:endParaRPr/>
          </a:p>
        </p:txBody>
      </p:sp>
      <p:pic>
        <p:nvPicPr>
          <p:cNvPr id="1203" name="Google Shape;1203;p203"/>
          <p:cNvPicPr preferRelativeResize="0"/>
          <p:nvPr/>
        </p:nvPicPr>
        <p:blipFill>
          <a:blip r:embed="rId3">
            <a:alphaModFix/>
          </a:blip>
          <a:stretch>
            <a:fillRect/>
          </a:stretch>
        </p:blipFill>
        <p:spPr>
          <a:xfrm>
            <a:off x="152400" y="2006250"/>
            <a:ext cx="8839199" cy="2933068"/>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2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Mengakses Variable di Luar Closure</a:t>
            </a:r>
            <a:endParaRPr/>
          </a:p>
        </p:txBody>
      </p:sp>
      <p:sp>
        <p:nvSpPr>
          <p:cNvPr id="1209" name="Google Shape;1209;p20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anonymous function tidak bisa mengakses variabel yang terdapat diluar function</a:t>
            </a:r>
            <a:endParaRPr/>
          </a:p>
          <a:p>
            <a:pPr indent="-311150" lvl="0" marL="457200" rtl="0" algn="l">
              <a:spcBef>
                <a:spcPts val="0"/>
              </a:spcBef>
              <a:spcAft>
                <a:spcPts val="0"/>
              </a:spcAft>
              <a:buSzPts val="1300"/>
              <a:buChar char="●"/>
            </a:pPr>
            <a:r>
              <a:rPr lang="id"/>
              <a:t>Jika kita ingin menggunakan variable yang terdapat diluar anonymous function, kita perlu secara explicit menyebutkannya menggunakan kata kunci use lalu diikuti variable-variable yang ingin kita gunakan</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2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Variable Luar</a:t>
            </a:r>
            <a:endParaRPr/>
          </a:p>
        </p:txBody>
      </p:sp>
      <p:pic>
        <p:nvPicPr>
          <p:cNvPr id="1215" name="Google Shape;1215;p205"/>
          <p:cNvPicPr preferRelativeResize="0"/>
          <p:nvPr/>
        </p:nvPicPr>
        <p:blipFill>
          <a:blip r:embed="rId3">
            <a:alphaModFix/>
          </a:blip>
          <a:stretch>
            <a:fillRect/>
          </a:stretch>
        </p:blipFill>
        <p:spPr>
          <a:xfrm>
            <a:off x="152400" y="2006250"/>
            <a:ext cx="8839199" cy="2752557"/>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p20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a:t>
            </a:r>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2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a:t>
            </a:r>
            <a:endParaRPr/>
          </a:p>
        </p:txBody>
      </p:sp>
      <p:sp>
        <p:nvSpPr>
          <p:cNvPr id="1226" name="Google Shape;1226;p20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Arrow function diperkenalkan di PHP 7.4 sebagai alternative anonymous function yang lebih sederhana pembuatannya</a:t>
            </a:r>
            <a:endParaRPr/>
          </a:p>
          <a:p>
            <a:pPr indent="-311150" lvl="0" marL="457200" rtl="0" algn="l">
              <a:spcBef>
                <a:spcPts val="0"/>
              </a:spcBef>
              <a:spcAft>
                <a:spcPts val="0"/>
              </a:spcAft>
              <a:buSzPts val="1300"/>
              <a:buChar char="●"/>
            </a:pPr>
            <a:r>
              <a:rPr lang="id"/>
              <a:t>Secara garis besar, sebenarnya arrow function dan anonymous function adalah dua hal yang sama</a:t>
            </a:r>
            <a:endParaRPr/>
          </a:p>
          <a:p>
            <a:pPr indent="-311150" lvl="0" marL="457200" rtl="0" algn="l">
              <a:spcBef>
                <a:spcPts val="0"/>
              </a:spcBef>
              <a:spcAft>
                <a:spcPts val="0"/>
              </a:spcAft>
              <a:buSzPts val="1300"/>
              <a:buChar char="●"/>
            </a:pPr>
            <a:r>
              <a:rPr lang="id"/>
              <a:t>Hal yang membedakan di arrow function adalah, secara otomatis variable diluar closure bisa digunakan, tidak seperti di anonymous function yang harus disebutkan secara manual menggunakan kata kunci use</a:t>
            </a:r>
            <a:endParaRPr/>
          </a:p>
          <a:p>
            <a:pPr indent="-311150" lvl="0" marL="457200" rtl="0" algn="l">
              <a:spcBef>
                <a:spcPts val="0"/>
              </a:spcBef>
              <a:spcAft>
                <a:spcPts val="0"/>
              </a:spcAft>
              <a:buSzPts val="1300"/>
              <a:buChar char="●"/>
            </a:pPr>
            <a:r>
              <a:rPr lang="id"/>
              <a:t>Pembuatan arrow function tidak menggunakan kata kunci function, melainkan fn</a:t>
            </a:r>
            <a:endParaRPr/>
          </a:p>
          <a:p>
            <a:pPr indent="-311150" lvl="0" marL="457200" rtl="0" algn="l">
              <a:spcBef>
                <a:spcPts val="0"/>
              </a:spcBef>
              <a:spcAft>
                <a:spcPts val="0"/>
              </a:spcAft>
              <a:buSzPts val="1300"/>
              <a:buChar char="●"/>
            </a:pPr>
            <a:r>
              <a:rPr lang="id"/>
              <a:t>Arrow function di khususnya untuk pembuatan function yang sederhana</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2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a:t>
            </a:r>
            <a:endParaRPr/>
          </a:p>
        </p:txBody>
      </p:sp>
      <p:pic>
        <p:nvPicPr>
          <p:cNvPr id="1232" name="Google Shape;1232;p208"/>
          <p:cNvPicPr preferRelativeResize="0"/>
          <p:nvPr/>
        </p:nvPicPr>
        <p:blipFill>
          <a:blip r:embed="rId3">
            <a:alphaModFix/>
          </a:blip>
          <a:stretch>
            <a:fillRect/>
          </a:stretch>
        </p:blipFill>
        <p:spPr>
          <a:xfrm>
            <a:off x="152400" y="2006250"/>
            <a:ext cx="8839200" cy="2294792"/>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20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Callback Function</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2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Callback Function</a:t>
            </a:r>
            <a:endParaRPr/>
          </a:p>
        </p:txBody>
      </p:sp>
      <p:sp>
        <p:nvSpPr>
          <p:cNvPr id="1243" name="Google Shape;1243;p2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Callback adalah sebuah mekanisme sebuah function memanggil function lainnya sesuai dengan yang diberikan di argument</a:t>
            </a:r>
            <a:endParaRPr/>
          </a:p>
          <a:p>
            <a:pPr indent="-311150" lvl="0" marL="457200" rtl="0" algn="l">
              <a:spcBef>
                <a:spcPts val="0"/>
              </a:spcBef>
              <a:spcAft>
                <a:spcPts val="0"/>
              </a:spcAft>
              <a:buSzPts val="1300"/>
              <a:buChar char="●"/>
            </a:pPr>
            <a:r>
              <a:rPr lang="id"/>
              <a:t>Hal ini sebenarnya sudah kita lakukan di materi Variable Function dan Anonymous Function</a:t>
            </a:r>
            <a:endParaRPr/>
          </a:p>
          <a:p>
            <a:pPr indent="-311150" lvl="0" marL="457200" rtl="0" algn="l">
              <a:spcBef>
                <a:spcPts val="0"/>
              </a:spcBef>
              <a:spcAft>
                <a:spcPts val="0"/>
              </a:spcAft>
              <a:buSzPts val="1300"/>
              <a:buChar char="●"/>
            </a:pPr>
            <a:r>
              <a:rPr lang="id"/>
              <a:t>Namun di PHP ada cara lain untuk implementasi callback, yaitu menggunakan tipe data callable</a:t>
            </a:r>
            <a:endParaRPr/>
          </a:p>
          <a:p>
            <a:pPr indent="-311150" lvl="0" marL="457200" rtl="0" algn="l">
              <a:spcBef>
                <a:spcPts val="0"/>
              </a:spcBef>
              <a:spcAft>
                <a:spcPts val="0"/>
              </a:spcAft>
              <a:buSzPts val="1300"/>
              <a:buChar char="●"/>
            </a:pPr>
            <a:r>
              <a:rPr lang="id"/>
              <a:t>Dan untuk memanggil callback function tersebut, kita bisa menggunakan function call_user_func(callable, arguments)</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2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Callback Function</a:t>
            </a:r>
            <a:endParaRPr/>
          </a:p>
        </p:txBody>
      </p:sp>
      <p:pic>
        <p:nvPicPr>
          <p:cNvPr id="1249" name="Google Shape;1249;p211"/>
          <p:cNvPicPr preferRelativeResize="0"/>
          <p:nvPr/>
        </p:nvPicPr>
        <p:blipFill>
          <a:blip r:embed="rId3">
            <a:alphaModFix/>
          </a:blip>
          <a:stretch>
            <a:fillRect/>
          </a:stretch>
        </p:blipFill>
        <p:spPr>
          <a:xfrm>
            <a:off x="152400" y="2006250"/>
            <a:ext cx="8488167" cy="2984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4"/>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93" name="Google Shape;93;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94" name="Google Shape;94;p14"/>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10+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Menjalankan Kode Program</a:t>
            </a:r>
            <a:endParaRPr/>
          </a:p>
        </p:txBody>
      </p:sp>
      <p:sp>
        <p:nvSpPr>
          <p:cNvPr id="201" name="Google Shape;201;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php NamaFile.php</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21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Recursive Function</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2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Recursive Function</a:t>
            </a:r>
            <a:endParaRPr/>
          </a:p>
        </p:txBody>
      </p:sp>
      <p:sp>
        <p:nvSpPr>
          <p:cNvPr id="1260" name="Google Shape;1260;p2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Recursive function adalah kemampuan function memanggil function dirinya sendiri</a:t>
            </a:r>
            <a:endParaRPr/>
          </a:p>
          <a:p>
            <a:pPr indent="-311150" lvl="0" marL="457200" rtl="0" algn="l">
              <a:spcBef>
                <a:spcPts val="0"/>
              </a:spcBef>
              <a:spcAft>
                <a:spcPts val="0"/>
              </a:spcAft>
              <a:buSzPts val="1300"/>
              <a:buChar char="●"/>
            </a:pPr>
            <a:r>
              <a:rPr lang="id"/>
              <a:t>Kadang memang ada banyak problem, yang lebih mudah diselesaikan menggunakan recursive function, seperti contohnya kasus factorial</a:t>
            </a:r>
            <a:endParaRPr/>
          </a:p>
          <a:p>
            <a:pPr indent="0" lvl="0" marL="0" rtl="0" algn="l">
              <a:spcBef>
                <a:spcPts val="1600"/>
              </a:spcBef>
              <a:spcAft>
                <a:spcPts val="1600"/>
              </a:spcAft>
              <a:buNone/>
            </a:pPr>
            <a:r>
              <a:t/>
            </a:r>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2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Factorial Loop</a:t>
            </a:r>
            <a:endParaRPr/>
          </a:p>
        </p:txBody>
      </p:sp>
      <p:pic>
        <p:nvPicPr>
          <p:cNvPr id="1266" name="Google Shape;1266;p214"/>
          <p:cNvPicPr preferRelativeResize="0"/>
          <p:nvPr/>
        </p:nvPicPr>
        <p:blipFill>
          <a:blip r:embed="rId3">
            <a:alphaModFix/>
          </a:blip>
          <a:stretch>
            <a:fillRect/>
          </a:stretch>
        </p:blipFill>
        <p:spPr>
          <a:xfrm>
            <a:off x="152400" y="2006250"/>
            <a:ext cx="8283536" cy="2984850"/>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2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Factorial Recursive</a:t>
            </a:r>
            <a:endParaRPr/>
          </a:p>
        </p:txBody>
      </p:sp>
      <p:pic>
        <p:nvPicPr>
          <p:cNvPr id="1272" name="Google Shape;1272;p215"/>
          <p:cNvPicPr preferRelativeResize="0"/>
          <p:nvPr/>
        </p:nvPicPr>
        <p:blipFill>
          <a:blip r:embed="rId3">
            <a:alphaModFix/>
          </a:blip>
          <a:stretch>
            <a:fillRect/>
          </a:stretch>
        </p:blipFill>
        <p:spPr>
          <a:xfrm>
            <a:off x="152400" y="2006250"/>
            <a:ext cx="8662156" cy="2984850"/>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2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Problem Dengan Recursive</a:t>
            </a:r>
            <a:endParaRPr/>
          </a:p>
        </p:txBody>
      </p:sp>
      <p:sp>
        <p:nvSpPr>
          <p:cNvPr id="1278" name="Google Shape;1278;p2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Walaupun recursive function itu sangat menarik, namun kita perlu berhati-hati</a:t>
            </a:r>
            <a:endParaRPr/>
          </a:p>
          <a:p>
            <a:pPr indent="-311150" lvl="0" marL="457200" rtl="0" algn="l">
              <a:spcBef>
                <a:spcPts val="0"/>
              </a:spcBef>
              <a:spcAft>
                <a:spcPts val="0"/>
              </a:spcAft>
              <a:buSzPts val="1300"/>
              <a:buChar char="●"/>
            </a:pPr>
            <a:r>
              <a:rPr lang="id"/>
              <a:t>Jika recursive terlalu dalam, maka  akan ada kemungkinan  terjadi memory overflow, yaitu error dimana memory terlalu banyak digunakan di PHP</a:t>
            </a:r>
            <a:endParaRPr/>
          </a:p>
          <a:p>
            <a:pPr indent="-311150" lvl="0" marL="457200" rtl="0" algn="l">
              <a:spcBef>
                <a:spcPts val="0"/>
              </a:spcBef>
              <a:spcAft>
                <a:spcPts val="0"/>
              </a:spcAft>
              <a:buSzPts val="1300"/>
              <a:buChar char="●"/>
            </a:pPr>
            <a:r>
              <a:rPr lang="id"/>
              <a:t>Kenapa problem ini  bisa terjadi? Karena ketika kita memanggil function, PHP akan menyimpannya dalam stack, jika function tersebut memanggil function lain, maka stack akan menumpuk terus, dan jika terlalu banyak, maka akan membutuhkan konsumsi memory besar, jika sudah melewati batas, maka akan terjadi error memory</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2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Error StackOverflow</a:t>
            </a:r>
            <a:endParaRPr/>
          </a:p>
        </p:txBody>
      </p:sp>
      <p:pic>
        <p:nvPicPr>
          <p:cNvPr id="1284" name="Google Shape;1284;p217"/>
          <p:cNvPicPr preferRelativeResize="0"/>
          <p:nvPr/>
        </p:nvPicPr>
        <p:blipFill>
          <a:blip r:embed="rId3">
            <a:alphaModFix/>
          </a:blip>
          <a:stretch>
            <a:fillRect/>
          </a:stretch>
        </p:blipFill>
        <p:spPr>
          <a:xfrm>
            <a:off x="152400" y="2006250"/>
            <a:ext cx="8044673" cy="2984851"/>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21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Komentar</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2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Komentar</a:t>
            </a:r>
            <a:endParaRPr/>
          </a:p>
        </p:txBody>
      </p:sp>
      <p:sp>
        <p:nvSpPr>
          <p:cNvPr id="1295" name="Google Shape;1295;p2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dalam membuat program, kita sering menempatkan komentar di kode program tersebut</a:t>
            </a:r>
            <a:endParaRPr/>
          </a:p>
          <a:p>
            <a:pPr indent="-311150" lvl="0" marL="457200" rtl="0" algn="l">
              <a:spcBef>
                <a:spcPts val="0"/>
              </a:spcBef>
              <a:spcAft>
                <a:spcPts val="0"/>
              </a:spcAft>
              <a:buSzPts val="1300"/>
              <a:buChar char="●"/>
            </a:pPr>
            <a:r>
              <a:rPr lang="id"/>
              <a:t>Komentar adalah kode program yang akan di hiraukan saat kode program kita dijalankan</a:t>
            </a:r>
            <a:endParaRPr/>
          </a:p>
          <a:p>
            <a:pPr indent="-311150" lvl="0" marL="457200" rtl="0" algn="l">
              <a:spcBef>
                <a:spcPts val="0"/>
              </a:spcBef>
              <a:spcAft>
                <a:spcPts val="0"/>
              </a:spcAft>
              <a:buSzPts val="1300"/>
              <a:buChar char="●"/>
            </a:pPr>
            <a:r>
              <a:rPr lang="id"/>
              <a:t>Biasanya komentar digunakan untuk dokumentasi</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2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Komentar</a:t>
            </a:r>
            <a:endParaRPr/>
          </a:p>
        </p:txBody>
      </p:sp>
      <p:pic>
        <p:nvPicPr>
          <p:cNvPr id="1301" name="Google Shape;1301;p220"/>
          <p:cNvPicPr preferRelativeResize="0"/>
          <p:nvPr/>
        </p:nvPicPr>
        <p:blipFill>
          <a:blip r:embed="rId3">
            <a:alphaModFix/>
          </a:blip>
          <a:stretch>
            <a:fillRect/>
          </a:stretch>
        </p:blipFill>
        <p:spPr>
          <a:xfrm>
            <a:off x="152400" y="2006250"/>
            <a:ext cx="7633819" cy="2984850"/>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22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Function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2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Function</a:t>
            </a:r>
            <a:endParaRPr/>
          </a:p>
        </p:txBody>
      </p:sp>
      <p:sp>
        <p:nvSpPr>
          <p:cNvPr id="1312" name="Google Shape;1312;p2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saya pernah menggunakan beberapa function bawaan dari PHP untuk memanipulasi data string.</a:t>
            </a:r>
            <a:endParaRPr/>
          </a:p>
          <a:p>
            <a:pPr indent="-311150" lvl="0" marL="457200" rtl="0" algn="l">
              <a:spcBef>
                <a:spcPts val="0"/>
              </a:spcBef>
              <a:spcAft>
                <a:spcPts val="0"/>
              </a:spcAft>
              <a:buSzPts val="1300"/>
              <a:buChar char="●"/>
            </a:pPr>
            <a:r>
              <a:rPr lang="id"/>
              <a:t>Sebenarnya banyak sekali function bawaan PHP yang bisa kita gunakan untuk memanipulasi string</a:t>
            </a:r>
            <a:endParaRPr/>
          </a:p>
          <a:p>
            <a:pPr indent="-311150" lvl="0" marL="457200" rtl="0" algn="l">
              <a:spcBef>
                <a:spcPts val="0"/>
              </a:spcBef>
              <a:spcAft>
                <a:spcPts val="0"/>
              </a:spcAft>
              <a:buSzPts val="1300"/>
              <a:buChar char="●"/>
            </a:pPr>
            <a:r>
              <a:rPr lang="id" u="sng">
                <a:solidFill>
                  <a:schemeClr val="hlink"/>
                </a:solidFill>
                <a:hlinkClick r:id="rId3"/>
              </a:rPr>
              <a:t>https://www.php.net/manual/en/ref.strings.php</a:t>
            </a:r>
            <a:r>
              <a:rPr lang="id"/>
              <a:t> </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2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String Function</a:t>
            </a:r>
            <a:endParaRPr/>
          </a:p>
        </p:txBody>
      </p:sp>
      <p:graphicFrame>
        <p:nvGraphicFramePr>
          <p:cNvPr id="1318" name="Google Shape;1318;p223"/>
          <p:cNvGraphicFramePr/>
          <p:nvPr/>
        </p:nvGraphicFramePr>
        <p:xfrm>
          <a:off x="952500" y="2111850"/>
          <a:ext cx="3000000" cy="3000000"/>
        </p:xfrm>
        <a:graphic>
          <a:graphicData uri="http://schemas.openxmlformats.org/drawingml/2006/table">
            <a:tbl>
              <a:tblPr>
                <a:noFill/>
                <a:tableStyleId>{D11315A5-8E8B-4985-AB67-102CEEAD4A40}</a:tableStyleId>
              </a:tblPr>
              <a:tblGrid>
                <a:gridCol w="1970725"/>
                <a:gridCol w="5268275"/>
              </a:tblGrid>
              <a:tr h="381000">
                <a:tc>
                  <a:txBody>
                    <a:bodyPr/>
                    <a:lstStyle/>
                    <a:p>
                      <a:pPr indent="0" lvl="0" marL="0" rtl="0" algn="l">
                        <a:spcBef>
                          <a:spcPts val="0"/>
                        </a:spcBef>
                        <a:spcAft>
                          <a:spcPts val="0"/>
                        </a:spcAft>
                        <a:buNone/>
                      </a:pPr>
                      <a:r>
                        <a:rPr lang="id"/>
                        <a:t>Function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join() / implode()</a:t>
                      </a:r>
                      <a:endParaRPr/>
                    </a:p>
                  </a:txBody>
                  <a:tcPr marT="91425" marB="91425" marR="91425" marL="91425"/>
                </a:tc>
                <a:tc>
                  <a:txBody>
                    <a:bodyPr/>
                    <a:lstStyle/>
                    <a:p>
                      <a:pPr indent="0" lvl="0" marL="0" rtl="0" algn="l">
                        <a:spcBef>
                          <a:spcPts val="0"/>
                        </a:spcBef>
                        <a:spcAft>
                          <a:spcPts val="0"/>
                        </a:spcAft>
                        <a:buNone/>
                      </a:pPr>
                      <a:r>
                        <a:rPr lang="id"/>
                        <a:t>Menggabungkan array menjadi string</a:t>
                      </a:r>
                      <a:endParaRPr/>
                    </a:p>
                  </a:txBody>
                  <a:tcPr marT="91425" marB="91425" marR="91425" marL="91425"/>
                </a:tc>
              </a:tr>
              <a:tr h="381000">
                <a:tc>
                  <a:txBody>
                    <a:bodyPr/>
                    <a:lstStyle/>
                    <a:p>
                      <a:pPr indent="0" lvl="0" marL="0" rtl="0" algn="l">
                        <a:spcBef>
                          <a:spcPts val="0"/>
                        </a:spcBef>
                        <a:spcAft>
                          <a:spcPts val="0"/>
                        </a:spcAft>
                        <a:buNone/>
                      </a:pPr>
                      <a:r>
                        <a:rPr lang="id"/>
                        <a:t>explode()</a:t>
                      </a:r>
                      <a:endParaRPr/>
                    </a:p>
                  </a:txBody>
                  <a:tcPr marT="91425" marB="91425" marR="91425" marL="91425"/>
                </a:tc>
                <a:tc>
                  <a:txBody>
                    <a:bodyPr/>
                    <a:lstStyle/>
                    <a:p>
                      <a:pPr indent="0" lvl="0" marL="0" rtl="0" algn="l">
                        <a:spcBef>
                          <a:spcPts val="0"/>
                        </a:spcBef>
                        <a:spcAft>
                          <a:spcPts val="0"/>
                        </a:spcAft>
                        <a:buNone/>
                      </a:pPr>
                      <a:r>
                        <a:rPr lang="id"/>
                        <a:t>Memecah string menjadi array</a:t>
                      </a:r>
                      <a:endParaRPr/>
                    </a:p>
                  </a:txBody>
                  <a:tcPr marT="91425" marB="91425" marR="91425" marL="91425"/>
                </a:tc>
              </a:tr>
              <a:tr h="381000">
                <a:tc>
                  <a:txBody>
                    <a:bodyPr/>
                    <a:lstStyle/>
                    <a:p>
                      <a:pPr indent="0" lvl="0" marL="0" rtl="0" algn="l">
                        <a:spcBef>
                          <a:spcPts val="0"/>
                        </a:spcBef>
                        <a:spcAft>
                          <a:spcPts val="0"/>
                        </a:spcAft>
                        <a:buNone/>
                      </a:pPr>
                      <a:r>
                        <a:rPr lang="id"/>
                        <a:t>strtolower() </a:t>
                      </a:r>
                      <a:endParaRPr/>
                    </a:p>
                  </a:txBody>
                  <a:tcPr marT="91425" marB="91425" marR="91425" marL="91425"/>
                </a:tc>
                <a:tc>
                  <a:txBody>
                    <a:bodyPr/>
                    <a:lstStyle/>
                    <a:p>
                      <a:pPr indent="0" lvl="0" marL="0" rtl="0" algn="l">
                        <a:spcBef>
                          <a:spcPts val="0"/>
                        </a:spcBef>
                        <a:spcAft>
                          <a:spcPts val="0"/>
                        </a:spcAft>
                        <a:buNone/>
                      </a:pPr>
                      <a:r>
                        <a:rPr lang="id"/>
                        <a:t>Mengubah string menjadi lowercase</a:t>
                      </a:r>
                      <a:endParaRPr/>
                    </a:p>
                  </a:txBody>
                  <a:tcPr marT="91425" marB="91425" marR="91425" marL="91425"/>
                </a:tc>
              </a:tr>
              <a:tr h="381000">
                <a:tc>
                  <a:txBody>
                    <a:bodyPr/>
                    <a:lstStyle/>
                    <a:p>
                      <a:pPr indent="0" lvl="0" marL="0" rtl="0" algn="l">
                        <a:spcBef>
                          <a:spcPts val="0"/>
                        </a:spcBef>
                        <a:spcAft>
                          <a:spcPts val="0"/>
                        </a:spcAft>
                        <a:buNone/>
                      </a:pPr>
                      <a:r>
                        <a:rPr lang="id"/>
                        <a:t>strtoupper()</a:t>
                      </a:r>
                      <a:endParaRPr/>
                    </a:p>
                  </a:txBody>
                  <a:tcPr marT="91425" marB="91425" marR="91425" marL="91425"/>
                </a:tc>
                <a:tc>
                  <a:txBody>
                    <a:bodyPr/>
                    <a:lstStyle/>
                    <a:p>
                      <a:pPr indent="0" lvl="0" marL="0" rtl="0" algn="l">
                        <a:spcBef>
                          <a:spcPts val="0"/>
                        </a:spcBef>
                        <a:spcAft>
                          <a:spcPts val="0"/>
                        </a:spcAft>
                        <a:buNone/>
                      </a:pPr>
                      <a:r>
                        <a:rPr lang="id"/>
                        <a:t>Mengubah string menjadi uppercase</a:t>
                      </a:r>
                      <a:endParaRPr/>
                    </a:p>
                  </a:txBody>
                  <a:tcPr marT="91425" marB="91425" marR="91425" marL="91425"/>
                </a:tc>
              </a:tr>
              <a:tr h="381000">
                <a:tc>
                  <a:txBody>
                    <a:bodyPr/>
                    <a:lstStyle/>
                    <a:p>
                      <a:pPr indent="0" lvl="0" marL="0" rtl="0" algn="l">
                        <a:spcBef>
                          <a:spcPts val="0"/>
                        </a:spcBef>
                        <a:spcAft>
                          <a:spcPts val="0"/>
                        </a:spcAft>
                        <a:buNone/>
                      </a:pPr>
                      <a:r>
                        <a:rPr lang="id"/>
                        <a:t>substr()</a:t>
                      </a:r>
                      <a:endParaRPr/>
                    </a:p>
                  </a:txBody>
                  <a:tcPr marT="91425" marB="91425" marR="91425" marL="91425"/>
                </a:tc>
                <a:tc>
                  <a:txBody>
                    <a:bodyPr/>
                    <a:lstStyle/>
                    <a:p>
                      <a:pPr indent="0" lvl="0" marL="0" rtl="0" algn="l">
                        <a:spcBef>
                          <a:spcPts val="0"/>
                        </a:spcBef>
                        <a:spcAft>
                          <a:spcPts val="0"/>
                        </a:spcAft>
                        <a:buNone/>
                      </a:pPr>
                      <a:r>
                        <a:rPr lang="id"/>
                        <a:t>Mengambil sebagian string</a:t>
                      </a:r>
                      <a:endParaRPr/>
                    </a:p>
                  </a:txBody>
                  <a:tcPr marT="91425" marB="91425" marR="91425" marL="91425"/>
                </a:tc>
              </a:tr>
              <a:tr h="381000">
                <a:tc>
                  <a:txBody>
                    <a:bodyPr/>
                    <a:lstStyle/>
                    <a:p>
                      <a:pPr indent="0" lvl="0" marL="0" rtl="0" algn="l">
                        <a:spcBef>
                          <a:spcPts val="0"/>
                        </a:spcBef>
                        <a:spcAft>
                          <a:spcPts val="0"/>
                        </a:spcAft>
                        <a:buNone/>
                      </a:pPr>
                      <a:r>
                        <a:rPr lang="id"/>
                        <a:t>trim()</a:t>
                      </a:r>
                      <a:endParaRPr/>
                    </a:p>
                  </a:txBody>
                  <a:tcPr marT="91425" marB="91425" marR="91425" marL="91425"/>
                </a:tc>
                <a:tc>
                  <a:txBody>
                    <a:bodyPr/>
                    <a:lstStyle/>
                    <a:p>
                      <a:pPr indent="0" lvl="0" marL="0" rtl="0" algn="l">
                        <a:spcBef>
                          <a:spcPts val="0"/>
                        </a:spcBef>
                        <a:spcAft>
                          <a:spcPts val="0"/>
                        </a:spcAft>
                        <a:buNone/>
                      </a:pPr>
                      <a:r>
                        <a:rPr lang="id"/>
                        <a:t>Menghapus whitespace di depan dan belakang string</a:t>
                      </a:r>
                      <a:endParaRPr/>
                    </a:p>
                  </a:txBody>
                  <a:tcPr marT="91425" marB="91425" marR="91425" marL="91425"/>
                </a:tc>
              </a:tr>
            </a:tbl>
          </a:graphicData>
        </a:graphic>
      </p:graphicFrame>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2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String Function</a:t>
            </a:r>
            <a:endParaRPr/>
          </a:p>
        </p:txBody>
      </p:sp>
      <p:pic>
        <p:nvPicPr>
          <p:cNvPr id="1324" name="Google Shape;1324;p224"/>
          <p:cNvPicPr preferRelativeResize="0"/>
          <p:nvPr/>
        </p:nvPicPr>
        <p:blipFill>
          <a:blip r:embed="rId3">
            <a:alphaModFix/>
          </a:blip>
          <a:stretch>
            <a:fillRect/>
          </a:stretch>
        </p:blipFill>
        <p:spPr>
          <a:xfrm>
            <a:off x="152400" y="2006250"/>
            <a:ext cx="8839199" cy="2456202"/>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22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Array</a:t>
            </a:r>
            <a:r>
              <a:rPr lang="id"/>
              <a:t> Function</a:t>
            </a:r>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2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Array Function</a:t>
            </a:r>
            <a:endParaRPr/>
          </a:p>
        </p:txBody>
      </p:sp>
      <p:sp>
        <p:nvSpPr>
          <p:cNvPr id="1335" name="Google Shape;1335;p2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PHP juga terdapat banyak sekali function bawaan yang bisa kita gunakan untuk memanipulasi data Array</a:t>
            </a:r>
            <a:endParaRPr/>
          </a:p>
          <a:p>
            <a:pPr indent="-311150" lvl="0" marL="457200" rtl="0" algn="l">
              <a:spcBef>
                <a:spcPts val="0"/>
              </a:spcBef>
              <a:spcAft>
                <a:spcPts val="0"/>
              </a:spcAft>
              <a:buSzPts val="1300"/>
              <a:buChar char="●"/>
            </a:pPr>
            <a:r>
              <a:rPr lang="id" u="sng">
                <a:solidFill>
                  <a:schemeClr val="hlink"/>
                </a:solidFill>
                <a:hlinkClick r:id="rId3"/>
              </a:rPr>
              <a:t>https://www.php.net/manual/en/ref.array.php</a:t>
            </a:r>
            <a:r>
              <a:rPr lang="id"/>
              <a:t> </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2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Array Function</a:t>
            </a:r>
            <a:endParaRPr/>
          </a:p>
        </p:txBody>
      </p:sp>
      <p:graphicFrame>
        <p:nvGraphicFramePr>
          <p:cNvPr id="1341" name="Google Shape;1341;p227"/>
          <p:cNvGraphicFramePr/>
          <p:nvPr/>
        </p:nvGraphicFramePr>
        <p:xfrm>
          <a:off x="952500" y="2064525"/>
          <a:ext cx="3000000" cy="3000000"/>
        </p:xfrm>
        <a:graphic>
          <a:graphicData uri="http://schemas.openxmlformats.org/drawingml/2006/table">
            <a:tbl>
              <a:tblPr>
                <a:noFill/>
                <a:tableStyleId>{D11315A5-8E8B-4985-AB67-102CEEAD4A40}</a:tableStyleId>
              </a:tblPr>
              <a:tblGrid>
                <a:gridCol w="1749850"/>
                <a:gridCol w="5489150"/>
              </a:tblGrid>
              <a:tr h="381000">
                <a:tc>
                  <a:txBody>
                    <a:bodyPr/>
                    <a:lstStyle/>
                    <a:p>
                      <a:pPr indent="0" lvl="0" marL="0" rtl="0" algn="l">
                        <a:spcBef>
                          <a:spcPts val="0"/>
                        </a:spcBef>
                        <a:spcAft>
                          <a:spcPts val="0"/>
                        </a:spcAft>
                        <a:buNone/>
                      </a:pPr>
                      <a:r>
                        <a:rPr lang="id"/>
                        <a:t>Function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array_keys()</a:t>
                      </a:r>
                      <a:endParaRPr/>
                    </a:p>
                  </a:txBody>
                  <a:tcPr marT="91425" marB="91425" marR="91425" marL="91425"/>
                </a:tc>
                <a:tc>
                  <a:txBody>
                    <a:bodyPr/>
                    <a:lstStyle/>
                    <a:p>
                      <a:pPr indent="0" lvl="0" marL="0" rtl="0" algn="l">
                        <a:spcBef>
                          <a:spcPts val="0"/>
                        </a:spcBef>
                        <a:spcAft>
                          <a:spcPts val="0"/>
                        </a:spcAft>
                        <a:buNone/>
                      </a:pPr>
                      <a:r>
                        <a:rPr lang="id"/>
                        <a:t>Mengambil semua keys milik array</a:t>
                      </a:r>
                      <a:endParaRPr/>
                    </a:p>
                  </a:txBody>
                  <a:tcPr marT="91425" marB="91425" marR="91425" marL="91425"/>
                </a:tc>
              </a:tr>
              <a:tr h="381000">
                <a:tc>
                  <a:txBody>
                    <a:bodyPr/>
                    <a:lstStyle/>
                    <a:p>
                      <a:pPr indent="0" lvl="0" marL="0" rtl="0" algn="l">
                        <a:spcBef>
                          <a:spcPts val="0"/>
                        </a:spcBef>
                        <a:spcAft>
                          <a:spcPts val="0"/>
                        </a:spcAft>
                        <a:buNone/>
                      </a:pPr>
                      <a:r>
                        <a:rPr lang="id"/>
                        <a:t>array_values()</a:t>
                      </a:r>
                      <a:endParaRPr/>
                    </a:p>
                  </a:txBody>
                  <a:tcPr marT="91425" marB="91425" marR="91425" marL="91425"/>
                </a:tc>
                <a:tc>
                  <a:txBody>
                    <a:bodyPr/>
                    <a:lstStyle/>
                    <a:p>
                      <a:pPr indent="0" lvl="0" marL="0" rtl="0" algn="l">
                        <a:spcBef>
                          <a:spcPts val="0"/>
                        </a:spcBef>
                        <a:spcAft>
                          <a:spcPts val="0"/>
                        </a:spcAft>
                        <a:buNone/>
                      </a:pPr>
                      <a:r>
                        <a:rPr lang="id"/>
                        <a:t>Mengambil semua values milik array</a:t>
                      </a:r>
                      <a:endParaRPr/>
                    </a:p>
                  </a:txBody>
                  <a:tcPr marT="91425" marB="91425" marR="91425" marL="91425"/>
                </a:tc>
              </a:tr>
              <a:tr h="381000">
                <a:tc>
                  <a:txBody>
                    <a:bodyPr/>
                    <a:lstStyle/>
                    <a:p>
                      <a:pPr indent="0" lvl="0" marL="0" rtl="0" algn="l">
                        <a:spcBef>
                          <a:spcPts val="0"/>
                        </a:spcBef>
                        <a:spcAft>
                          <a:spcPts val="0"/>
                        </a:spcAft>
                        <a:buNone/>
                      </a:pPr>
                      <a:r>
                        <a:rPr lang="id"/>
                        <a:t>array_map()</a:t>
                      </a:r>
                      <a:endParaRPr/>
                    </a:p>
                  </a:txBody>
                  <a:tcPr marT="91425" marB="91425" marR="91425" marL="91425"/>
                </a:tc>
                <a:tc>
                  <a:txBody>
                    <a:bodyPr/>
                    <a:lstStyle/>
                    <a:p>
                      <a:pPr indent="0" lvl="0" marL="0" rtl="0" algn="l">
                        <a:spcBef>
                          <a:spcPts val="0"/>
                        </a:spcBef>
                        <a:spcAft>
                          <a:spcPts val="0"/>
                        </a:spcAft>
                        <a:buNone/>
                      </a:pPr>
                      <a:r>
                        <a:rPr lang="id"/>
                        <a:t>Mengubah semua data array dengan callback</a:t>
                      </a:r>
                      <a:endParaRPr/>
                    </a:p>
                  </a:txBody>
                  <a:tcPr marT="91425" marB="91425" marR="91425" marL="91425"/>
                </a:tc>
              </a:tr>
              <a:tr h="381000">
                <a:tc>
                  <a:txBody>
                    <a:bodyPr/>
                    <a:lstStyle/>
                    <a:p>
                      <a:pPr indent="0" lvl="0" marL="0" rtl="0" algn="l">
                        <a:spcBef>
                          <a:spcPts val="0"/>
                        </a:spcBef>
                        <a:spcAft>
                          <a:spcPts val="0"/>
                        </a:spcAft>
                        <a:buNone/>
                      </a:pPr>
                      <a:r>
                        <a:rPr lang="id"/>
                        <a:t>sort()</a:t>
                      </a:r>
                      <a:endParaRPr/>
                    </a:p>
                  </a:txBody>
                  <a:tcPr marT="91425" marB="91425" marR="91425" marL="91425"/>
                </a:tc>
                <a:tc>
                  <a:txBody>
                    <a:bodyPr/>
                    <a:lstStyle/>
                    <a:p>
                      <a:pPr indent="0" lvl="0" marL="0" rtl="0" algn="l">
                        <a:spcBef>
                          <a:spcPts val="0"/>
                        </a:spcBef>
                        <a:spcAft>
                          <a:spcPts val="0"/>
                        </a:spcAft>
                        <a:buNone/>
                      </a:pPr>
                      <a:r>
                        <a:rPr lang="id"/>
                        <a:t>Mengurutkan array</a:t>
                      </a:r>
                      <a:endParaRPr/>
                    </a:p>
                  </a:txBody>
                  <a:tcPr marT="91425" marB="91425" marR="91425" marL="91425"/>
                </a:tc>
              </a:tr>
              <a:tr h="381000">
                <a:tc>
                  <a:txBody>
                    <a:bodyPr/>
                    <a:lstStyle/>
                    <a:p>
                      <a:pPr indent="0" lvl="0" marL="0" rtl="0" algn="l">
                        <a:spcBef>
                          <a:spcPts val="0"/>
                        </a:spcBef>
                        <a:spcAft>
                          <a:spcPts val="0"/>
                        </a:spcAft>
                        <a:buNone/>
                      </a:pPr>
                      <a:r>
                        <a:rPr lang="id"/>
                        <a:t>rsort()</a:t>
                      </a:r>
                      <a:endParaRPr/>
                    </a:p>
                  </a:txBody>
                  <a:tcPr marT="91425" marB="91425" marR="91425" marL="91425"/>
                </a:tc>
                <a:tc>
                  <a:txBody>
                    <a:bodyPr/>
                    <a:lstStyle/>
                    <a:p>
                      <a:pPr indent="0" lvl="0" marL="0" rtl="0" algn="l">
                        <a:spcBef>
                          <a:spcPts val="0"/>
                        </a:spcBef>
                        <a:spcAft>
                          <a:spcPts val="0"/>
                        </a:spcAft>
                        <a:buNone/>
                      </a:pPr>
                      <a:r>
                        <a:rPr lang="id"/>
                        <a:t>Mengurutkan array terbalik</a:t>
                      </a:r>
                      <a:endParaRPr/>
                    </a:p>
                  </a:txBody>
                  <a:tcPr marT="91425" marB="91425" marR="91425" marL="91425"/>
                </a:tc>
              </a:tr>
              <a:tr h="381000">
                <a:tc>
                  <a:txBody>
                    <a:bodyPr/>
                    <a:lstStyle/>
                    <a:p>
                      <a:pPr indent="0" lvl="0" marL="0" rtl="0" algn="l">
                        <a:spcBef>
                          <a:spcPts val="0"/>
                        </a:spcBef>
                        <a:spcAft>
                          <a:spcPts val="0"/>
                        </a:spcAft>
                        <a:buNone/>
                      </a:pPr>
                      <a:r>
                        <a:rPr lang="id"/>
                        <a:t>shuffle()</a:t>
                      </a:r>
                      <a:endParaRPr/>
                    </a:p>
                  </a:txBody>
                  <a:tcPr marT="91425" marB="91425" marR="91425" marL="91425"/>
                </a:tc>
                <a:tc>
                  <a:txBody>
                    <a:bodyPr/>
                    <a:lstStyle/>
                    <a:p>
                      <a:pPr indent="0" lvl="0" marL="0" rtl="0" algn="l">
                        <a:spcBef>
                          <a:spcPts val="0"/>
                        </a:spcBef>
                        <a:spcAft>
                          <a:spcPts val="0"/>
                        </a:spcAft>
                        <a:buNone/>
                      </a:pPr>
                      <a:r>
                        <a:rPr lang="id"/>
                        <a:t>Mengubah posisi data di array secara random</a:t>
                      </a:r>
                      <a:endParaRPr/>
                    </a:p>
                  </a:txBody>
                  <a:tcPr marT="91425" marB="91425" marR="91425" marL="91425"/>
                </a:tc>
              </a:tr>
            </a:tbl>
          </a:graphicData>
        </a:graphic>
      </p:graphicFrame>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2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Array Function</a:t>
            </a:r>
            <a:endParaRPr/>
          </a:p>
        </p:txBody>
      </p:sp>
      <p:pic>
        <p:nvPicPr>
          <p:cNvPr id="1347" name="Google Shape;1347;p228"/>
          <p:cNvPicPr preferRelativeResize="0"/>
          <p:nvPr/>
        </p:nvPicPr>
        <p:blipFill>
          <a:blip r:embed="rId3">
            <a:alphaModFix/>
          </a:blip>
          <a:stretch>
            <a:fillRect/>
          </a:stretch>
        </p:blipFill>
        <p:spPr>
          <a:xfrm>
            <a:off x="152400" y="2006250"/>
            <a:ext cx="8839199" cy="2894144"/>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22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is Function</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2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is Function</a:t>
            </a:r>
            <a:endParaRPr/>
          </a:p>
        </p:txBody>
      </p:sp>
      <p:sp>
        <p:nvSpPr>
          <p:cNvPr id="1358" name="Google Shape;1358;p2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memiliki banyak sekali function dengan prefix is_</a:t>
            </a:r>
            <a:endParaRPr/>
          </a:p>
          <a:p>
            <a:pPr indent="-311150" lvl="0" marL="457200" rtl="0" algn="l">
              <a:spcBef>
                <a:spcPts val="0"/>
              </a:spcBef>
              <a:spcAft>
                <a:spcPts val="0"/>
              </a:spcAft>
              <a:buSzPts val="1300"/>
              <a:buChar char="●"/>
            </a:pPr>
            <a:r>
              <a:rPr lang="id"/>
              <a:t>Function-function ini rata-rata digunakan untuk mengecek tipe data dari sebuah data</a:t>
            </a:r>
            <a:endParaRPr/>
          </a:p>
          <a:p>
            <a:pPr indent="-311150" lvl="0" marL="457200" rtl="0" algn="l">
              <a:spcBef>
                <a:spcPts val="0"/>
              </a:spcBef>
              <a:spcAft>
                <a:spcPts val="0"/>
              </a:spcAft>
              <a:buSzPts val="1300"/>
              <a:buChar char="●"/>
            </a:pPr>
            <a:r>
              <a:rPr lang="id" u="sng">
                <a:solidFill>
                  <a:schemeClr val="hlink"/>
                </a:solidFill>
                <a:hlinkClick r:id="rId3"/>
              </a:rPr>
              <a:t>https://www.php.net/manual/en/ref.var.php</a:t>
            </a:r>
            <a:r>
              <a:rPr lang="id"/>
              <a:t> </a:t>
            </a:r>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2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Is Function</a:t>
            </a:r>
            <a:endParaRPr/>
          </a:p>
        </p:txBody>
      </p:sp>
      <p:graphicFrame>
        <p:nvGraphicFramePr>
          <p:cNvPr id="1364" name="Google Shape;1364;p231"/>
          <p:cNvGraphicFramePr/>
          <p:nvPr/>
        </p:nvGraphicFramePr>
        <p:xfrm>
          <a:off x="952500" y="2048775"/>
          <a:ext cx="3000000" cy="3000000"/>
        </p:xfrm>
        <a:graphic>
          <a:graphicData uri="http://schemas.openxmlformats.org/drawingml/2006/table">
            <a:tbl>
              <a:tblPr>
                <a:noFill/>
                <a:tableStyleId>{D11315A5-8E8B-4985-AB67-102CEEAD4A40}</a:tableStyleId>
              </a:tblPr>
              <a:tblGrid>
                <a:gridCol w="1820850"/>
                <a:gridCol w="5418150"/>
              </a:tblGrid>
              <a:tr h="381000">
                <a:tc>
                  <a:txBody>
                    <a:bodyPr/>
                    <a:lstStyle/>
                    <a:p>
                      <a:pPr indent="0" lvl="0" marL="0" rtl="0" algn="l">
                        <a:spcBef>
                          <a:spcPts val="0"/>
                        </a:spcBef>
                        <a:spcAft>
                          <a:spcPts val="0"/>
                        </a:spcAft>
                        <a:buNone/>
                      </a:pPr>
                      <a:r>
                        <a:rPr lang="id"/>
                        <a:t>Function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is_string()</a:t>
                      </a:r>
                      <a:endParaRPr/>
                    </a:p>
                  </a:txBody>
                  <a:tcPr marT="91425" marB="91425" marR="91425" marL="91425"/>
                </a:tc>
                <a:tc>
                  <a:txBody>
                    <a:bodyPr/>
                    <a:lstStyle/>
                    <a:p>
                      <a:pPr indent="0" lvl="0" marL="0" rtl="0" algn="l">
                        <a:spcBef>
                          <a:spcPts val="0"/>
                        </a:spcBef>
                        <a:spcAft>
                          <a:spcPts val="0"/>
                        </a:spcAft>
                        <a:buNone/>
                      </a:pPr>
                      <a:r>
                        <a:rPr lang="id"/>
                        <a:t>Apakah tipe data string</a:t>
                      </a:r>
                      <a:endParaRPr/>
                    </a:p>
                  </a:txBody>
                  <a:tcPr marT="91425" marB="91425" marR="91425" marL="91425"/>
                </a:tc>
              </a:tr>
              <a:tr h="381000">
                <a:tc>
                  <a:txBody>
                    <a:bodyPr/>
                    <a:lstStyle/>
                    <a:p>
                      <a:pPr indent="0" lvl="0" marL="0" rtl="0" algn="l">
                        <a:spcBef>
                          <a:spcPts val="0"/>
                        </a:spcBef>
                        <a:spcAft>
                          <a:spcPts val="0"/>
                        </a:spcAft>
                        <a:buNone/>
                      </a:pPr>
                      <a:r>
                        <a:rPr lang="id"/>
                        <a:t>is_bool()</a:t>
                      </a:r>
                      <a:endParaRPr/>
                    </a:p>
                  </a:txBody>
                  <a:tcPr marT="91425" marB="91425" marR="91425" marL="91425"/>
                </a:tc>
                <a:tc>
                  <a:txBody>
                    <a:bodyPr/>
                    <a:lstStyle/>
                    <a:p>
                      <a:pPr indent="0" lvl="0" marL="0" rtl="0" algn="l">
                        <a:spcBef>
                          <a:spcPts val="0"/>
                        </a:spcBef>
                        <a:spcAft>
                          <a:spcPts val="0"/>
                        </a:spcAft>
                        <a:buNone/>
                      </a:pPr>
                      <a:r>
                        <a:rPr lang="id"/>
                        <a:t>Apakah tipe data boolean</a:t>
                      </a:r>
                      <a:endParaRPr/>
                    </a:p>
                  </a:txBody>
                  <a:tcPr marT="91425" marB="91425" marR="91425" marL="91425"/>
                </a:tc>
              </a:tr>
              <a:tr h="381000">
                <a:tc>
                  <a:txBody>
                    <a:bodyPr/>
                    <a:lstStyle/>
                    <a:p>
                      <a:pPr indent="0" lvl="0" marL="0" rtl="0" algn="l">
                        <a:spcBef>
                          <a:spcPts val="0"/>
                        </a:spcBef>
                        <a:spcAft>
                          <a:spcPts val="0"/>
                        </a:spcAft>
                        <a:buNone/>
                      </a:pPr>
                      <a:r>
                        <a:rPr lang="id"/>
                        <a:t>is_int()</a:t>
                      </a:r>
                      <a:endParaRPr/>
                    </a:p>
                  </a:txBody>
                  <a:tcPr marT="91425" marB="91425" marR="91425" marL="91425"/>
                </a:tc>
                <a:tc>
                  <a:txBody>
                    <a:bodyPr/>
                    <a:lstStyle/>
                    <a:p>
                      <a:pPr indent="0" lvl="0" marL="0" rtl="0" algn="l">
                        <a:spcBef>
                          <a:spcPts val="0"/>
                        </a:spcBef>
                        <a:spcAft>
                          <a:spcPts val="0"/>
                        </a:spcAft>
                        <a:buNone/>
                      </a:pPr>
                      <a:r>
                        <a:rPr lang="id"/>
                        <a:t>Apakah tipe data number integer</a:t>
                      </a:r>
                      <a:endParaRPr/>
                    </a:p>
                  </a:txBody>
                  <a:tcPr marT="91425" marB="91425" marR="91425" marL="91425"/>
                </a:tc>
              </a:tr>
              <a:tr h="381000">
                <a:tc>
                  <a:txBody>
                    <a:bodyPr/>
                    <a:lstStyle/>
                    <a:p>
                      <a:pPr indent="0" lvl="0" marL="0" rtl="0" algn="l">
                        <a:spcBef>
                          <a:spcPts val="0"/>
                        </a:spcBef>
                        <a:spcAft>
                          <a:spcPts val="0"/>
                        </a:spcAft>
                        <a:buNone/>
                      </a:pPr>
                      <a:r>
                        <a:rPr lang="id"/>
                        <a:t>is_float()</a:t>
                      </a:r>
                      <a:endParaRPr/>
                    </a:p>
                  </a:txBody>
                  <a:tcPr marT="91425" marB="91425" marR="91425" marL="91425"/>
                </a:tc>
                <a:tc>
                  <a:txBody>
                    <a:bodyPr/>
                    <a:lstStyle/>
                    <a:p>
                      <a:pPr indent="0" lvl="0" marL="0" rtl="0" algn="l">
                        <a:spcBef>
                          <a:spcPts val="0"/>
                        </a:spcBef>
                        <a:spcAft>
                          <a:spcPts val="0"/>
                        </a:spcAft>
                        <a:buNone/>
                      </a:pPr>
                      <a:r>
                        <a:rPr lang="id"/>
                        <a:t>Apakah tipe data number floating point</a:t>
                      </a:r>
                      <a:endParaRPr/>
                    </a:p>
                  </a:txBody>
                  <a:tcPr marT="91425" marB="91425" marR="91425" marL="91425"/>
                </a:tc>
              </a:tr>
              <a:tr h="381000">
                <a:tc>
                  <a:txBody>
                    <a:bodyPr/>
                    <a:lstStyle/>
                    <a:p>
                      <a:pPr indent="0" lvl="0" marL="0" rtl="0" algn="l">
                        <a:spcBef>
                          <a:spcPts val="0"/>
                        </a:spcBef>
                        <a:spcAft>
                          <a:spcPts val="0"/>
                        </a:spcAft>
                        <a:buNone/>
                      </a:pPr>
                      <a:r>
                        <a:rPr lang="id"/>
                        <a:t>is_array()</a:t>
                      </a:r>
                      <a:endParaRPr/>
                    </a:p>
                  </a:txBody>
                  <a:tcPr marT="91425" marB="91425" marR="91425" marL="91425"/>
                </a:tc>
                <a:tc>
                  <a:txBody>
                    <a:bodyPr/>
                    <a:lstStyle/>
                    <a:p>
                      <a:pPr indent="0" lvl="0" marL="0" rtl="0" algn="l">
                        <a:spcBef>
                          <a:spcPts val="0"/>
                        </a:spcBef>
                        <a:spcAft>
                          <a:spcPts val="0"/>
                        </a:spcAft>
                        <a:buNone/>
                      </a:pPr>
                      <a:r>
                        <a:rPr lang="id"/>
                        <a:t>Apakah tipe data array</a:t>
                      </a:r>
                      <a:endParaRPr/>
                    </a:p>
                  </a:txBody>
                  <a:tcPr marT="91425" marB="91425" marR="91425" marL="91425"/>
                </a:tc>
              </a:tr>
              <a:tr h="381000">
                <a:tc>
                  <a:txBody>
                    <a:bodyPr/>
                    <a:lstStyle/>
                    <a:p>
                      <a:pPr indent="0" lvl="0" marL="0" rtl="0" algn="l">
                        <a:spcBef>
                          <a:spcPts val="0"/>
                        </a:spcBef>
                        <a:spcAft>
                          <a:spcPts val="0"/>
                        </a:spcAft>
                        <a:buNone/>
                      </a:pPr>
                      <a:r>
                        <a:rPr lang="id"/>
                        <a:t>is_callable()</a:t>
                      </a:r>
                      <a:endParaRPr/>
                    </a:p>
                  </a:txBody>
                  <a:tcPr marT="91425" marB="91425" marR="91425" marL="91425"/>
                </a:tc>
                <a:tc>
                  <a:txBody>
                    <a:bodyPr/>
                    <a:lstStyle/>
                    <a:p>
                      <a:pPr indent="0" lvl="0" marL="0" rtl="0" algn="l">
                        <a:spcBef>
                          <a:spcPts val="0"/>
                        </a:spcBef>
                        <a:spcAft>
                          <a:spcPts val="0"/>
                        </a:spcAft>
                        <a:buNone/>
                      </a:pPr>
                      <a:r>
                        <a:rPr lang="id"/>
                        <a:t>Apakah tipe data callable</a:t>
                      </a:r>
                      <a:endParaRPr/>
                    </a:p>
                  </a:txBody>
                  <a:tcPr marT="91425" marB="91425" marR="91425" marL="91425"/>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
        <p:nvSpPr>
          <p:cNvPr id="212" name="Google Shape;212;p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 PHP terdapat 2 jenis tipe data number</a:t>
            </a:r>
            <a:endParaRPr/>
          </a:p>
          <a:p>
            <a:pPr indent="-311150" lvl="0" marL="457200" rtl="0" algn="l">
              <a:spcBef>
                <a:spcPts val="1600"/>
              </a:spcBef>
              <a:spcAft>
                <a:spcPts val="0"/>
              </a:spcAft>
              <a:buSzPts val="1300"/>
              <a:buChar char="●"/>
            </a:pPr>
            <a:r>
              <a:rPr lang="id"/>
              <a:t>(int) </a:t>
            </a:r>
            <a:r>
              <a:rPr lang="id"/>
              <a:t>Bilangan bulat decimal (base 10), hexadecimal (base 16), octa (base 8), binary (base 2) dan</a:t>
            </a:r>
            <a:endParaRPr/>
          </a:p>
          <a:p>
            <a:pPr indent="-311150" lvl="0" marL="457200" rtl="0" algn="l">
              <a:spcBef>
                <a:spcPts val="0"/>
              </a:spcBef>
              <a:spcAft>
                <a:spcPts val="0"/>
              </a:spcAft>
              <a:buSzPts val="1300"/>
              <a:buChar char="●"/>
            </a:pPr>
            <a:r>
              <a:rPr lang="id"/>
              <a:t>(float) Bilangan pecahan</a:t>
            </a:r>
            <a:endParaRPr/>
          </a:p>
          <a:p>
            <a:pPr indent="0" lvl="0" marL="0" rtl="0" algn="l">
              <a:spcBef>
                <a:spcPts val="1600"/>
              </a:spcBef>
              <a:spcAft>
                <a:spcPts val="0"/>
              </a:spcAft>
              <a:buNone/>
            </a:pPr>
            <a:r>
              <a:rPr lang="id"/>
              <a:t>Di PHP kita bisa menambahkan _ (garis bawah) di angka, ini hanya untuk agar mudah dibaca, saat dijalankan, _ (garis bawah) tersebut akan di ignore</a:t>
            </a:r>
            <a:endParaRPr/>
          </a:p>
          <a:p>
            <a:pPr indent="0" lvl="0" marL="0" rtl="0" algn="l">
              <a:spcBef>
                <a:spcPts val="1600"/>
              </a:spcBef>
              <a:spcAft>
                <a:spcPts val="1600"/>
              </a:spcAft>
              <a:buNone/>
            </a:pPr>
            <a:r>
              <a:rPr lang="id"/>
              <a:t>Untuk angka negatif, kita bisa menggunakan tanda - (minus) di depan angka</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2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Is Function</a:t>
            </a:r>
            <a:endParaRPr/>
          </a:p>
        </p:txBody>
      </p:sp>
      <p:pic>
        <p:nvPicPr>
          <p:cNvPr id="1370" name="Google Shape;1370;p232"/>
          <p:cNvPicPr preferRelativeResize="0"/>
          <p:nvPr/>
        </p:nvPicPr>
        <p:blipFill>
          <a:blip r:embed="rId3">
            <a:alphaModFix/>
          </a:blip>
          <a:stretch>
            <a:fillRect/>
          </a:stretch>
        </p:blipFill>
        <p:spPr>
          <a:xfrm>
            <a:off x="152400" y="2006250"/>
            <a:ext cx="8839200" cy="2605861"/>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23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Require dan Include</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2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Require dan Include</a:t>
            </a:r>
            <a:endParaRPr/>
          </a:p>
        </p:txBody>
      </p:sp>
      <p:sp>
        <p:nvSpPr>
          <p:cNvPr id="1381" name="Google Shape;1381;p2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aplikasi, ada baiknya tidak dibuat dalam satu file</a:t>
            </a:r>
            <a:endParaRPr/>
          </a:p>
          <a:p>
            <a:pPr indent="-311150" lvl="0" marL="457200" rtl="0" algn="l">
              <a:spcBef>
                <a:spcPts val="0"/>
              </a:spcBef>
              <a:spcAft>
                <a:spcPts val="0"/>
              </a:spcAft>
              <a:buSzPts val="1300"/>
              <a:buChar char="●"/>
            </a:pPr>
            <a:r>
              <a:rPr lang="id"/>
              <a:t>Lebih baik dipisah ke beberapa file agar kode program tidak terlalu bertumpuk di satu file</a:t>
            </a:r>
            <a:endParaRPr/>
          </a:p>
          <a:p>
            <a:pPr indent="-311150" lvl="0" marL="457200" rtl="0" algn="l">
              <a:spcBef>
                <a:spcPts val="0"/>
              </a:spcBef>
              <a:spcAft>
                <a:spcPts val="0"/>
              </a:spcAft>
              <a:buSzPts val="1300"/>
              <a:buChar char="●"/>
            </a:pPr>
            <a:r>
              <a:rPr lang="id"/>
              <a:t>PHP memiliki function require dan include yang bisa kita gunakan untuk mengambil file php lain</a:t>
            </a:r>
            <a:endParaRPr/>
          </a:p>
          <a:p>
            <a:pPr indent="-311150" lvl="0" marL="457200" rtl="0" algn="l">
              <a:spcBef>
                <a:spcPts val="0"/>
              </a:spcBef>
              <a:spcAft>
                <a:spcPts val="0"/>
              </a:spcAft>
              <a:buSzPts val="1300"/>
              <a:buChar char="●"/>
            </a:pPr>
            <a:r>
              <a:rPr lang="id"/>
              <a:t>Lantas apa bedanya require dan include?</a:t>
            </a:r>
            <a:endParaRPr/>
          </a:p>
          <a:p>
            <a:pPr indent="-311150" lvl="0" marL="457200" rtl="0" algn="l">
              <a:spcBef>
                <a:spcPts val="0"/>
              </a:spcBef>
              <a:spcAft>
                <a:spcPts val="0"/>
              </a:spcAft>
              <a:buSzPts val="1300"/>
              <a:buChar char="●"/>
            </a:pPr>
            <a:r>
              <a:rPr lang="id"/>
              <a:t>Pada require, jika file yang kita ambil tidak ada, maka akan terjadi error dan program terhenti</a:t>
            </a:r>
            <a:endParaRPr/>
          </a:p>
          <a:p>
            <a:pPr indent="-311150" lvl="0" marL="457200" rtl="0" algn="l">
              <a:spcBef>
                <a:spcPts val="0"/>
              </a:spcBef>
              <a:spcAft>
                <a:spcPts val="0"/>
              </a:spcAft>
              <a:buSzPts val="1300"/>
              <a:buChar char="●"/>
            </a:pPr>
            <a:r>
              <a:rPr lang="id"/>
              <a:t>Pada include, jika file yang kita ambil tidak ada, maka hanya akan memberi peringatan, namun program akan tetap dilanjutkan</a:t>
            </a:r>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2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File MyFunction.php</a:t>
            </a:r>
            <a:endParaRPr/>
          </a:p>
        </p:txBody>
      </p:sp>
      <p:pic>
        <p:nvPicPr>
          <p:cNvPr id="1387" name="Google Shape;1387;p235"/>
          <p:cNvPicPr preferRelativeResize="0"/>
          <p:nvPr/>
        </p:nvPicPr>
        <p:blipFill>
          <a:blip r:embed="rId3">
            <a:alphaModFix/>
          </a:blip>
          <a:stretch>
            <a:fillRect/>
          </a:stretch>
        </p:blipFill>
        <p:spPr>
          <a:xfrm>
            <a:off x="152400" y="2006250"/>
            <a:ext cx="8839200" cy="2265558"/>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2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Include </a:t>
            </a:r>
            <a:endParaRPr/>
          </a:p>
        </p:txBody>
      </p:sp>
      <p:pic>
        <p:nvPicPr>
          <p:cNvPr id="1393" name="Google Shape;1393;p236"/>
          <p:cNvPicPr preferRelativeResize="0"/>
          <p:nvPr/>
        </p:nvPicPr>
        <p:blipFill>
          <a:blip r:embed="rId3">
            <a:alphaModFix/>
          </a:blip>
          <a:stretch>
            <a:fillRect/>
          </a:stretch>
        </p:blipFill>
        <p:spPr>
          <a:xfrm>
            <a:off x="152400" y="2006250"/>
            <a:ext cx="8839202" cy="2274494"/>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2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Posisi Require dan Include</a:t>
            </a:r>
            <a:endParaRPr/>
          </a:p>
        </p:txBody>
      </p:sp>
      <p:sp>
        <p:nvSpPr>
          <p:cNvPr id="1399" name="Google Shape;1399;p2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Kode program PHP akan dibaca dari atas ke bawah, oleh karena itu pastikan posisi require dan include sesuai dengan yang kita inginkan</a:t>
            </a:r>
            <a:endParaRPr/>
          </a:p>
          <a:p>
            <a:pPr indent="-311150" lvl="0" marL="457200" rtl="0" algn="l">
              <a:spcBef>
                <a:spcPts val="0"/>
              </a:spcBef>
              <a:spcAft>
                <a:spcPts val="0"/>
              </a:spcAft>
              <a:buSzPts val="1300"/>
              <a:buChar char="●"/>
            </a:pPr>
            <a:r>
              <a:rPr lang="id"/>
              <a:t>Misal jika sampai kita salah menempatkan posisi require dan include, bisa jadi kita malah memanggil function yang belum ada </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2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Posisi Include Salah</a:t>
            </a:r>
            <a:endParaRPr/>
          </a:p>
        </p:txBody>
      </p:sp>
      <p:pic>
        <p:nvPicPr>
          <p:cNvPr id="1405" name="Google Shape;1405;p238"/>
          <p:cNvPicPr preferRelativeResize="0"/>
          <p:nvPr/>
        </p:nvPicPr>
        <p:blipFill>
          <a:blip r:embed="rId3">
            <a:alphaModFix/>
          </a:blip>
          <a:stretch>
            <a:fillRect/>
          </a:stretch>
        </p:blipFill>
        <p:spPr>
          <a:xfrm>
            <a:off x="152400" y="2006250"/>
            <a:ext cx="8839199" cy="2282015"/>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2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require_once dan include_once</a:t>
            </a:r>
            <a:endParaRPr/>
          </a:p>
        </p:txBody>
      </p:sp>
      <p:sp>
        <p:nvSpPr>
          <p:cNvPr id="1411" name="Google Shape;1411;p2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 require dan include akan selalu mengambil file yang kita inginkan</a:t>
            </a:r>
            <a:endParaRPr/>
          </a:p>
          <a:p>
            <a:pPr indent="-311150" lvl="0" marL="457200" rtl="0" algn="l">
              <a:spcBef>
                <a:spcPts val="0"/>
              </a:spcBef>
              <a:spcAft>
                <a:spcPts val="0"/>
              </a:spcAft>
              <a:buSzPts val="1300"/>
              <a:buChar char="●"/>
            </a:pPr>
            <a:r>
              <a:rPr lang="id"/>
              <a:t>Jika kita beberapa kali menggunakan require dan include file yang sama, maka file tersebut akan berkali-kali pula kita ambil</a:t>
            </a:r>
            <a:endParaRPr/>
          </a:p>
          <a:p>
            <a:pPr indent="-311150" lvl="0" marL="457200" rtl="0" algn="l">
              <a:spcBef>
                <a:spcPts val="0"/>
              </a:spcBef>
              <a:spcAft>
                <a:spcPts val="0"/>
              </a:spcAft>
              <a:buSzPts val="1300"/>
              <a:buChar char="●"/>
            </a:pPr>
            <a:r>
              <a:rPr lang="id"/>
              <a:t>Hal ini akan menjadi masalah jika misal dalam file yang kita ambil terdapat definisi function , sehingga jika diambil berkali-kali akan menyebabkan error redeclare function</a:t>
            </a:r>
            <a:endParaRPr/>
          </a:p>
          <a:p>
            <a:pPr indent="-311150" lvl="0" marL="457200" rtl="0" algn="l">
              <a:spcBef>
                <a:spcPts val="0"/>
              </a:spcBef>
              <a:spcAft>
                <a:spcPts val="0"/>
              </a:spcAft>
              <a:buSzPts val="1300"/>
              <a:buChar char="●"/>
            </a:pPr>
            <a:r>
              <a:rPr lang="id"/>
              <a:t>Untungnya di PHP terdapat function require_once dan include_once, function ini bisa mendeteksi jika kita sebelumnya pernah mengambil file yang sama, maka tidak akan diambil lagi</a:t>
            </a:r>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2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Include Berkali-kali</a:t>
            </a:r>
            <a:endParaRPr/>
          </a:p>
        </p:txBody>
      </p:sp>
      <p:pic>
        <p:nvPicPr>
          <p:cNvPr id="1417" name="Google Shape;1417;p240"/>
          <p:cNvPicPr preferRelativeResize="0"/>
          <p:nvPr/>
        </p:nvPicPr>
        <p:blipFill>
          <a:blip r:embed="rId3">
            <a:alphaModFix/>
          </a:blip>
          <a:stretch>
            <a:fillRect/>
          </a:stretch>
        </p:blipFill>
        <p:spPr>
          <a:xfrm>
            <a:off x="152400" y="2006250"/>
            <a:ext cx="8839200" cy="1809600"/>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2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include_once</a:t>
            </a:r>
            <a:endParaRPr/>
          </a:p>
        </p:txBody>
      </p:sp>
      <p:pic>
        <p:nvPicPr>
          <p:cNvPr id="1423" name="Google Shape;1423;p241"/>
          <p:cNvPicPr preferRelativeResize="0"/>
          <p:nvPr/>
        </p:nvPicPr>
        <p:blipFill>
          <a:blip r:embed="rId3">
            <a:alphaModFix/>
          </a:blip>
          <a:stretch>
            <a:fillRect/>
          </a:stretch>
        </p:blipFill>
        <p:spPr>
          <a:xfrm>
            <a:off x="152400" y="2006250"/>
            <a:ext cx="8839199" cy="17331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Integer</a:t>
            </a:r>
            <a:endParaRPr/>
          </a:p>
        </p:txBody>
      </p:sp>
      <p:pic>
        <p:nvPicPr>
          <p:cNvPr id="218" name="Google Shape;218;p35"/>
          <p:cNvPicPr preferRelativeResize="0"/>
          <p:nvPr/>
        </p:nvPicPr>
        <p:blipFill>
          <a:blip r:embed="rId3">
            <a:alphaModFix/>
          </a:blip>
          <a:stretch>
            <a:fillRect/>
          </a:stretch>
        </p:blipFill>
        <p:spPr>
          <a:xfrm>
            <a:off x="152400" y="2006250"/>
            <a:ext cx="8037078" cy="2984851"/>
          </a:xfrm>
          <a:prstGeom prst="rect">
            <a:avLst/>
          </a:prstGeom>
          <a:noFill/>
          <a:ln>
            <a:noFill/>
          </a:ln>
        </p:spPr>
      </p:pic>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24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 </a:t>
            </a:r>
            <a:r>
              <a:rPr lang="id"/>
              <a:t>Scope</a:t>
            </a:r>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2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 </a:t>
            </a:r>
            <a:r>
              <a:rPr lang="id"/>
              <a:t>Scope</a:t>
            </a:r>
            <a:endParaRPr/>
          </a:p>
        </p:txBody>
      </p:sp>
      <p:sp>
        <p:nvSpPr>
          <p:cNvPr id="1434" name="Google Shape;1434;p2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 PHP, kita bisa membuat variable dimanapun yang kita mau</a:t>
            </a:r>
            <a:endParaRPr/>
          </a:p>
          <a:p>
            <a:pPr indent="0" lvl="0" marL="0" rtl="0" algn="l">
              <a:spcBef>
                <a:spcPts val="1600"/>
              </a:spcBef>
              <a:spcAft>
                <a:spcPts val="0"/>
              </a:spcAft>
              <a:buNone/>
            </a:pPr>
            <a:r>
              <a:rPr lang="id"/>
              <a:t>Scope variable adalah dibagian mana saja sebuah variable bisa diakses</a:t>
            </a:r>
            <a:endParaRPr/>
          </a:p>
          <a:p>
            <a:pPr indent="0" lvl="0" marL="0" rtl="0" algn="l">
              <a:spcBef>
                <a:spcPts val="1600"/>
              </a:spcBef>
              <a:spcAft>
                <a:spcPts val="0"/>
              </a:spcAft>
              <a:buNone/>
            </a:pPr>
            <a:r>
              <a:rPr lang="id"/>
              <a:t>PHP memiliki tiga jenis variable scope</a:t>
            </a:r>
            <a:endParaRPr/>
          </a:p>
          <a:p>
            <a:pPr indent="-311150" lvl="0" marL="457200" rtl="0" algn="l">
              <a:spcBef>
                <a:spcPts val="1600"/>
              </a:spcBef>
              <a:spcAft>
                <a:spcPts val="0"/>
              </a:spcAft>
              <a:buSzPts val="1300"/>
              <a:buChar char="●"/>
            </a:pPr>
            <a:r>
              <a:rPr lang="id"/>
              <a:t>global</a:t>
            </a:r>
            <a:endParaRPr/>
          </a:p>
          <a:p>
            <a:pPr indent="-311150" lvl="0" marL="457200" rtl="0" algn="l">
              <a:spcBef>
                <a:spcPts val="0"/>
              </a:spcBef>
              <a:spcAft>
                <a:spcPts val="0"/>
              </a:spcAft>
              <a:buSzPts val="1300"/>
              <a:buChar char="●"/>
            </a:pPr>
            <a:r>
              <a:rPr lang="id"/>
              <a:t>local</a:t>
            </a:r>
            <a:endParaRPr/>
          </a:p>
          <a:p>
            <a:pPr indent="-311150" lvl="0" marL="457200" rtl="0" algn="l">
              <a:spcBef>
                <a:spcPts val="0"/>
              </a:spcBef>
              <a:spcAft>
                <a:spcPts val="0"/>
              </a:spcAft>
              <a:buSzPts val="1300"/>
              <a:buChar char="●"/>
            </a:pPr>
            <a:r>
              <a:rPr lang="id"/>
              <a:t>static</a:t>
            </a:r>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2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Global Scope</a:t>
            </a:r>
            <a:endParaRPr/>
          </a:p>
        </p:txBody>
      </p:sp>
      <p:sp>
        <p:nvSpPr>
          <p:cNvPr id="1440" name="Google Shape;1440;p2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 yang dibuat diluar function memiliki scope global</a:t>
            </a:r>
            <a:endParaRPr/>
          </a:p>
          <a:p>
            <a:pPr indent="-311150" lvl="0" marL="457200" rtl="0" algn="l">
              <a:spcBef>
                <a:spcPts val="0"/>
              </a:spcBef>
              <a:spcAft>
                <a:spcPts val="0"/>
              </a:spcAft>
              <a:buSzPts val="1300"/>
              <a:buChar char="●"/>
            </a:pPr>
            <a:r>
              <a:rPr lang="id"/>
              <a:t>Variable di scope global hanya bisa diakses dari luar function</a:t>
            </a:r>
            <a:endParaRPr/>
          </a:p>
          <a:p>
            <a:pPr indent="-311150" lvl="0" marL="457200" rtl="0" algn="l">
              <a:spcBef>
                <a:spcPts val="0"/>
              </a:spcBef>
              <a:spcAft>
                <a:spcPts val="0"/>
              </a:spcAft>
              <a:buSzPts val="1300"/>
              <a:buChar char="●"/>
            </a:pPr>
            <a:r>
              <a:rPr lang="id"/>
              <a:t>Artinya di dalam function, kita tidak bisa mengakses variable di global scope</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p2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Global Scope</a:t>
            </a:r>
            <a:endParaRPr/>
          </a:p>
        </p:txBody>
      </p:sp>
      <p:pic>
        <p:nvPicPr>
          <p:cNvPr id="1446" name="Google Shape;1446;p245"/>
          <p:cNvPicPr preferRelativeResize="0"/>
          <p:nvPr/>
        </p:nvPicPr>
        <p:blipFill>
          <a:blip r:embed="rId3">
            <a:alphaModFix/>
          </a:blip>
          <a:stretch>
            <a:fillRect/>
          </a:stretch>
        </p:blipFill>
        <p:spPr>
          <a:xfrm>
            <a:off x="152400" y="2006250"/>
            <a:ext cx="8839201" cy="2682866"/>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0" name="Shape 1450"/>
        <p:cNvGrpSpPr/>
        <p:nvPr/>
      </p:nvGrpSpPr>
      <p:grpSpPr>
        <a:xfrm>
          <a:off x="0" y="0"/>
          <a:ext cx="0" cy="0"/>
          <a:chOff x="0" y="0"/>
          <a:chExt cx="0" cy="0"/>
        </a:xfrm>
      </p:grpSpPr>
      <p:sp>
        <p:nvSpPr>
          <p:cNvPr id="1451" name="Google Shape;1451;p2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Local Scope</a:t>
            </a:r>
            <a:endParaRPr/>
          </a:p>
        </p:txBody>
      </p:sp>
      <p:sp>
        <p:nvSpPr>
          <p:cNvPr id="1452" name="Google Shape;1452;p2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 yang dibuat di dalam function memiliki scope local</a:t>
            </a:r>
            <a:endParaRPr/>
          </a:p>
          <a:p>
            <a:pPr indent="-311150" lvl="0" marL="457200" rtl="0" algn="l">
              <a:spcBef>
                <a:spcPts val="0"/>
              </a:spcBef>
              <a:spcAft>
                <a:spcPts val="0"/>
              </a:spcAft>
              <a:buSzPts val="1300"/>
              <a:buChar char="●"/>
            </a:pPr>
            <a:r>
              <a:rPr lang="id"/>
              <a:t>Variable di scope local hanya bisa diakses dari dalam function itu sendiri</a:t>
            </a:r>
            <a:endParaRPr/>
          </a:p>
          <a:p>
            <a:pPr indent="-311150" lvl="0" marL="457200" rtl="0" algn="l">
              <a:spcBef>
                <a:spcPts val="0"/>
              </a:spcBef>
              <a:spcAft>
                <a:spcPts val="0"/>
              </a:spcAft>
              <a:buSzPts val="1300"/>
              <a:buChar char="●"/>
            </a:pPr>
            <a:r>
              <a:rPr lang="id"/>
              <a:t>Artinya variable tersebut tidak bisa diakses dari luar function ataupun dari function lain</a:t>
            </a:r>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sp>
        <p:nvSpPr>
          <p:cNvPr id="1457" name="Google Shape;1457;p2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Local Scope</a:t>
            </a:r>
            <a:endParaRPr/>
          </a:p>
        </p:txBody>
      </p:sp>
      <p:pic>
        <p:nvPicPr>
          <p:cNvPr id="1458" name="Google Shape;1458;p247"/>
          <p:cNvPicPr preferRelativeResize="0"/>
          <p:nvPr/>
        </p:nvPicPr>
        <p:blipFill>
          <a:blip r:embed="rId3">
            <a:alphaModFix/>
          </a:blip>
          <a:stretch>
            <a:fillRect/>
          </a:stretch>
        </p:blipFill>
        <p:spPr>
          <a:xfrm>
            <a:off x="152400" y="2006250"/>
            <a:ext cx="8147834" cy="2984850"/>
          </a:xfrm>
          <a:prstGeom prst="rect">
            <a:avLst/>
          </a:prstGeom>
          <a:noFill/>
          <a:ln>
            <a:noFill/>
          </a:ln>
        </p:spPr>
      </p:pic>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2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global Keyword</a:t>
            </a:r>
            <a:endParaRPr/>
          </a:p>
        </p:txBody>
      </p:sp>
      <p:sp>
        <p:nvSpPr>
          <p:cNvPr id="1464" name="Google Shape;1464;p2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Namun jika kita ingin mengakses variable diluar function (global scope) dari dalam function, kita bisa menggunakan kata kunci global</a:t>
            </a:r>
            <a:endParaRPr/>
          </a:p>
          <a:p>
            <a:pPr indent="-311150" lvl="0" marL="457200" rtl="0" algn="l">
              <a:spcBef>
                <a:spcPts val="0"/>
              </a:spcBef>
              <a:spcAft>
                <a:spcPts val="0"/>
              </a:spcAft>
              <a:buSzPts val="1300"/>
              <a:buChar char="●"/>
            </a:pPr>
            <a:r>
              <a:rPr lang="id"/>
              <a:t>Dengan menggunakan kata kunci global, maka kita bisa mengakses variable yang ada di global scope dari dalam function</a:t>
            </a:r>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sp>
        <p:nvSpPr>
          <p:cNvPr id="1469" name="Google Shape;1469;p2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global Keyword</a:t>
            </a:r>
            <a:endParaRPr/>
          </a:p>
        </p:txBody>
      </p:sp>
      <p:pic>
        <p:nvPicPr>
          <p:cNvPr id="1470" name="Google Shape;1470;p249"/>
          <p:cNvPicPr preferRelativeResize="0"/>
          <p:nvPr/>
        </p:nvPicPr>
        <p:blipFill>
          <a:blip r:embed="rId3">
            <a:alphaModFix/>
          </a:blip>
          <a:stretch>
            <a:fillRect/>
          </a:stretch>
        </p:blipFill>
        <p:spPr>
          <a:xfrm>
            <a:off x="152400" y="2006250"/>
            <a:ext cx="7900327" cy="2984850"/>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2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$GLOBAL Variable</a:t>
            </a:r>
            <a:endParaRPr/>
          </a:p>
        </p:txBody>
      </p:sp>
      <p:sp>
        <p:nvSpPr>
          <p:cNvPr id="1476" name="Google Shape;1476;p2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menggunakan global keyword, setiap variable yang dibuat di global scope, secara otomatis akan disimpan di dalam array $GLOBAL oleh PHP</a:t>
            </a:r>
            <a:endParaRPr/>
          </a:p>
          <a:p>
            <a:pPr indent="-311150" lvl="0" marL="457200" rtl="0" algn="l">
              <a:spcBef>
                <a:spcPts val="0"/>
              </a:spcBef>
              <a:spcAft>
                <a:spcPts val="0"/>
              </a:spcAft>
              <a:buSzPts val="1300"/>
              <a:buChar char="●"/>
            </a:pPr>
            <a:r>
              <a:rPr lang="id"/>
              <a:t>Jadi kita bisa menggunakan $GLOBAL variable dengan key nama variable nya dari dalam function jika ingin mengakses global variable</a:t>
            </a:r>
            <a:endParaRPr/>
          </a:p>
          <a:p>
            <a:pPr indent="-311150" lvl="0" marL="457200" rtl="0" algn="l">
              <a:spcBef>
                <a:spcPts val="0"/>
              </a:spcBef>
              <a:spcAft>
                <a:spcPts val="0"/>
              </a:spcAft>
              <a:buSzPts val="1300"/>
              <a:buChar char="●"/>
            </a:pPr>
            <a:r>
              <a:rPr lang="id"/>
              <a:t>$GLOBAL adalah variable yang bersifat superglobal, artinya bisa diakses dari scope manapun</a:t>
            </a:r>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0" name="Shape 1480"/>
        <p:cNvGrpSpPr/>
        <p:nvPr/>
      </p:nvGrpSpPr>
      <p:grpSpPr>
        <a:xfrm>
          <a:off x="0" y="0"/>
          <a:ext cx="0" cy="0"/>
          <a:chOff x="0" y="0"/>
          <a:chExt cx="0" cy="0"/>
        </a:xfrm>
      </p:grpSpPr>
      <p:sp>
        <p:nvSpPr>
          <p:cNvPr id="1481" name="Google Shape;1481;p2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$GLOBAL Variable</a:t>
            </a:r>
            <a:endParaRPr/>
          </a:p>
        </p:txBody>
      </p:sp>
      <p:pic>
        <p:nvPicPr>
          <p:cNvPr id="1482" name="Google Shape;1482;p251"/>
          <p:cNvPicPr preferRelativeResize="0"/>
          <p:nvPr/>
        </p:nvPicPr>
        <p:blipFill>
          <a:blip r:embed="rId3">
            <a:alphaModFix/>
          </a:blip>
          <a:stretch>
            <a:fillRect/>
          </a:stretch>
        </p:blipFill>
        <p:spPr>
          <a:xfrm>
            <a:off x="152400" y="2006250"/>
            <a:ext cx="8241750" cy="2984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Floating Point</a:t>
            </a:r>
            <a:endParaRPr/>
          </a:p>
        </p:txBody>
      </p:sp>
      <p:pic>
        <p:nvPicPr>
          <p:cNvPr id="224" name="Google Shape;224;p36"/>
          <p:cNvPicPr preferRelativeResize="0"/>
          <p:nvPr/>
        </p:nvPicPr>
        <p:blipFill>
          <a:blip r:embed="rId3">
            <a:alphaModFix/>
          </a:blip>
          <a:stretch>
            <a:fillRect/>
          </a:stretch>
        </p:blipFill>
        <p:spPr>
          <a:xfrm>
            <a:off x="152400" y="2006250"/>
            <a:ext cx="8839202" cy="2710325"/>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6" name="Shape 1486"/>
        <p:cNvGrpSpPr/>
        <p:nvPr/>
      </p:nvGrpSpPr>
      <p:grpSpPr>
        <a:xfrm>
          <a:off x="0" y="0"/>
          <a:ext cx="0" cy="0"/>
          <a:chOff x="0" y="0"/>
          <a:chExt cx="0" cy="0"/>
        </a:xfrm>
      </p:grpSpPr>
      <p:sp>
        <p:nvSpPr>
          <p:cNvPr id="1487" name="Google Shape;1487;p2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local variable itu siklus hidupnya hanya sebatas function nya dieksekusi</a:t>
            </a:r>
            <a:endParaRPr/>
          </a:p>
          <a:p>
            <a:pPr indent="-311150" lvl="0" marL="457200" rtl="0" algn="l">
              <a:spcBef>
                <a:spcPts val="0"/>
              </a:spcBef>
              <a:spcAft>
                <a:spcPts val="0"/>
              </a:spcAft>
              <a:buSzPts val="1300"/>
              <a:buChar char="●"/>
            </a:pPr>
            <a:r>
              <a:rPr lang="id"/>
              <a:t>Jika sebuah function selesai dieksekusi, maka siklus hidup local variable nya selesai</a:t>
            </a:r>
            <a:endParaRPr/>
          </a:p>
          <a:p>
            <a:pPr indent="-311150" lvl="0" marL="457200" rtl="0" algn="l">
              <a:spcBef>
                <a:spcPts val="0"/>
              </a:spcBef>
              <a:spcAft>
                <a:spcPts val="0"/>
              </a:spcAft>
              <a:buSzPts val="1300"/>
              <a:buChar char="●"/>
            </a:pPr>
            <a:r>
              <a:rPr lang="id"/>
              <a:t>PHP memiliki scope yang bernama static</a:t>
            </a:r>
            <a:endParaRPr/>
          </a:p>
          <a:p>
            <a:pPr indent="-311150" lvl="0" marL="457200" rtl="0" algn="l">
              <a:spcBef>
                <a:spcPts val="0"/>
              </a:spcBef>
              <a:spcAft>
                <a:spcPts val="0"/>
              </a:spcAft>
              <a:buSzPts val="1300"/>
              <a:buChar char="●"/>
            </a:pPr>
            <a:r>
              <a:rPr lang="id"/>
              <a:t>Static scope hanya bisa di set ke local variable</a:t>
            </a:r>
            <a:endParaRPr/>
          </a:p>
          <a:p>
            <a:pPr indent="-311150" lvl="0" marL="457200" rtl="0" algn="l">
              <a:spcBef>
                <a:spcPts val="0"/>
              </a:spcBef>
              <a:spcAft>
                <a:spcPts val="0"/>
              </a:spcAft>
              <a:buSzPts val="1300"/>
              <a:buChar char="●"/>
            </a:pPr>
            <a:r>
              <a:rPr lang="id"/>
              <a:t>Saat kita membuat sebuah local variable menjadi static, maka siklus hidupnya tidak akan berhenti ketika sebuah function selesai dieksekusi</a:t>
            </a:r>
            <a:endParaRPr/>
          </a:p>
          <a:p>
            <a:pPr indent="-311150" lvl="0" marL="457200" rtl="0" algn="l">
              <a:spcBef>
                <a:spcPts val="0"/>
              </a:spcBef>
              <a:spcAft>
                <a:spcPts val="0"/>
              </a:spcAft>
              <a:buSzPts val="1300"/>
              <a:buChar char="●"/>
            </a:pPr>
            <a:r>
              <a:rPr lang="id"/>
              <a:t>Artinya jika function tersebut dieksekusi lagi, maka static variable tersebut akan memiliki value dari sebelumnya</a:t>
            </a:r>
            <a:endParaRPr/>
          </a:p>
        </p:txBody>
      </p:sp>
      <p:sp>
        <p:nvSpPr>
          <p:cNvPr id="1488" name="Google Shape;1488;p2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Static Scope</a:t>
            </a:r>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p2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Static Scope</a:t>
            </a:r>
            <a:endParaRPr/>
          </a:p>
        </p:txBody>
      </p:sp>
      <p:pic>
        <p:nvPicPr>
          <p:cNvPr id="1494" name="Google Shape;1494;p253"/>
          <p:cNvPicPr preferRelativeResize="0"/>
          <p:nvPr/>
        </p:nvPicPr>
        <p:blipFill>
          <a:blip r:embed="rId3">
            <a:alphaModFix/>
          </a:blip>
          <a:stretch>
            <a:fillRect/>
          </a:stretch>
        </p:blipFill>
        <p:spPr>
          <a:xfrm>
            <a:off x="152400" y="2006250"/>
            <a:ext cx="6671437" cy="2984850"/>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sp>
        <p:nvSpPr>
          <p:cNvPr id="1499" name="Google Shape;1499;p25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Reference</a:t>
            </a:r>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3" name="Shape 1503"/>
        <p:cNvGrpSpPr/>
        <p:nvPr/>
      </p:nvGrpSpPr>
      <p:grpSpPr>
        <a:xfrm>
          <a:off x="0" y="0"/>
          <a:ext cx="0" cy="0"/>
          <a:chOff x="0" y="0"/>
          <a:chExt cx="0" cy="0"/>
        </a:xfrm>
      </p:grpSpPr>
      <p:sp>
        <p:nvSpPr>
          <p:cNvPr id="1504" name="Google Shape;1504;p2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Apa itu Reference?</a:t>
            </a:r>
            <a:endParaRPr/>
          </a:p>
        </p:txBody>
      </p:sp>
      <p:sp>
        <p:nvSpPr>
          <p:cNvPr id="1505" name="Google Shape;1505;p2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Reference adalah mengakses variable yang sama dengan nama variable yang berbeda</a:t>
            </a:r>
            <a:endParaRPr/>
          </a:p>
          <a:p>
            <a:pPr indent="-311150" lvl="0" marL="457200" rtl="0" algn="l">
              <a:spcBef>
                <a:spcPts val="0"/>
              </a:spcBef>
              <a:spcAft>
                <a:spcPts val="0"/>
              </a:spcAft>
              <a:buSzPts val="1300"/>
              <a:buChar char="●"/>
            </a:pPr>
            <a:r>
              <a:rPr lang="id"/>
              <a:t>Reference di PHP tidak sama dengan reference di bahasa pemrograman seperti C / C++ yang memiliki fitur pointer</a:t>
            </a:r>
            <a:endParaRPr/>
          </a:p>
          <a:p>
            <a:pPr indent="-311150" lvl="0" marL="457200" rtl="0" algn="l">
              <a:spcBef>
                <a:spcPts val="0"/>
              </a:spcBef>
              <a:spcAft>
                <a:spcPts val="0"/>
              </a:spcAft>
              <a:buSzPts val="1300"/>
              <a:buChar char="●"/>
            </a:pPr>
            <a:r>
              <a:rPr lang="id"/>
              <a:t>Analogi Reference itu seperti file, jika variable adalah file, dan value nya adalah isi file nya, maka reference adalah membuat shortcut (di Windows) atau alias (di Linux / Mac) terhadap file yang sama</a:t>
            </a:r>
            <a:endParaRPr/>
          </a:p>
          <a:p>
            <a:pPr indent="-311150" lvl="0" marL="457200" rtl="0" algn="l">
              <a:spcBef>
                <a:spcPts val="0"/>
              </a:spcBef>
              <a:spcAft>
                <a:spcPts val="0"/>
              </a:spcAft>
              <a:buSzPts val="1300"/>
              <a:buChar char="●"/>
            </a:pPr>
            <a:r>
              <a:rPr lang="id"/>
              <a:t>Saat kita mengubah isi value dari reference, maka secara otomatis value variable aslinya pun berubah</a:t>
            </a:r>
            <a:endParaRPr/>
          </a:p>
          <a:p>
            <a:pPr indent="-311150" lvl="0" marL="457200" rtl="0" algn="l">
              <a:spcBef>
                <a:spcPts val="0"/>
              </a:spcBef>
              <a:spcAft>
                <a:spcPts val="0"/>
              </a:spcAft>
              <a:buSzPts val="1300"/>
              <a:buChar char="●"/>
            </a:pPr>
            <a:r>
              <a:rPr lang="id"/>
              <a:t>Untuk membuat reference terhadap variable, kita bisa menggunakan karakter &amp; </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2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Assign By Reference</a:t>
            </a:r>
            <a:r>
              <a:rPr lang="id"/>
              <a:t> </a:t>
            </a:r>
            <a:endParaRPr/>
          </a:p>
        </p:txBody>
      </p:sp>
      <p:sp>
        <p:nvSpPr>
          <p:cNvPr id="1511" name="Google Shape;1511;p2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Pertama, PHP Reference bisa memungkinkan kita bisa membuat beberapa variable menuju ke value yang sama</a:t>
            </a:r>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sp>
        <p:nvSpPr>
          <p:cNvPr id="1516" name="Google Shape;1516;p2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Assign By Reference </a:t>
            </a:r>
            <a:endParaRPr/>
          </a:p>
        </p:txBody>
      </p:sp>
      <p:pic>
        <p:nvPicPr>
          <p:cNvPr id="1517" name="Google Shape;1517;p257"/>
          <p:cNvPicPr preferRelativeResize="0"/>
          <p:nvPr/>
        </p:nvPicPr>
        <p:blipFill>
          <a:blip r:embed="rId3">
            <a:alphaModFix/>
          </a:blip>
          <a:stretch>
            <a:fillRect/>
          </a:stretch>
        </p:blipFill>
        <p:spPr>
          <a:xfrm>
            <a:off x="152400" y="2006250"/>
            <a:ext cx="8839201" cy="2478718"/>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2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Pass By Reference </a:t>
            </a:r>
            <a:endParaRPr/>
          </a:p>
        </p:txBody>
      </p:sp>
      <p:sp>
        <p:nvSpPr>
          <p:cNvPr id="1523" name="Google Shape;1523;p2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Selanjutnya yang bisa dilakukan di PHP adalah, mengirim data ke function dengan reference</a:t>
            </a:r>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2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Pass By Reference </a:t>
            </a:r>
            <a:endParaRPr/>
          </a:p>
        </p:txBody>
      </p:sp>
      <p:pic>
        <p:nvPicPr>
          <p:cNvPr id="1529" name="Google Shape;1529;p259"/>
          <p:cNvPicPr preferRelativeResize="0"/>
          <p:nvPr/>
        </p:nvPicPr>
        <p:blipFill>
          <a:blip r:embed="rId3">
            <a:alphaModFix/>
          </a:blip>
          <a:stretch>
            <a:fillRect/>
          </a:stretch>
        </p:blipFill>
        <p:spPr>
          <a:xfrm>
            <a:off x="152400" y="2006250"/>
            <a:ext cx="8620039" cy="2984849"/>
          </a:xfrm>
          <a:prstGeom prst="rect">
            <a:avLst/>
          </a:prstGeom>
          <a:noFill/>
          <a:ln>
            <a:noFill/>
          </a:ln>
        </p:spPr>
      </p:pic>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3" name="Shape 1533"/>
        <p:cNvGrpSpPr/>
        <p:nvPr/>
      </p:nvGrpSpPr>
      <p:grpSpPr>
        <a:xfrm>
          <a:off x="0" y="0"/>
          <a:ext cx="0" cy="0"/>
          <a:chOff x="0" y="0"/>
          <a:chExt cx="0" cy="0"/>
        </a:xfrm>
      </p:grpSpPr>
      <p:sp>
        <p:nvSpPr>
          <p:cNvPr id="1534" name="Google Shape;1534;p2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Returning References</a:t>
            </a:r>
            <a:endParaRPr/>
          </a:p>
        </p:txBody>
      </p:sp>
      <p:sp>
        <p:nvSpPr>
          <p:cNvPr id="1535" name="Google Shape;1535;p26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juga bisa mengembalikan reference pada function</a:t>
            </a:r>
            <a:endParaRPr/>
          </a:p>
          <a:p>
            <a:pPr indent="-311150" lvl="0" marL="457200" rtl="0" algn="l">
              <a:spcBef>
                <a:spcPts val="0"/>
              </a:spcBef>
              <a:spcAft>
                <a:spcPts val="0"/>
              </a:spcAft>
              <a:buSzPts val="1300"/>
              <a:buChar char="●"/>
            </a:pPr>
            <a:r>
              <a:rPr lang="id"/>
              <a:t>Namun hati-hati, gunakan fitur ini jika memang ada alasannya, karena fitur ini bisa membingungkan</a:t>
            </a:r>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sp>
        <p:nvSpPr>
          <p:cNvPr id="1540" name="Google Shape;1540;p2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Returning References</a:t>
            </a:r>
            <a:endParaRPr/>
          </a:p>
        </p:txBody>
      </p:sp>
      <p:pic>
        <p:nvPicPr>
          <p:cNvPr id="1541" name="Google Shape;1541;p261"/>
          <p:cNvPicPr preferRelativeResize="0"/>
          <p:nvPr/>
        </p:nvPicPr>
        <p:blipFill>
          <a:blip r:embed="rId3">
            <a:alphaModFix/>
          </a:blip>
          <a:stretch>
            <a:fillRect/>
          </a:stretch>
        </p:blipFill>
        <p:spPr>
          <a:xfrm>
            <a:off x="152400" y="2006250"/>
            <a:ext cx="6894895" cy="29848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Integer Overflow</a:t>
            </a:r>
            <a:endParaRPr/>
          </a:p>
        </p:txBody>
      </p:sp>
      <p:sp>
        <p:nvSpPr>
          <p:cNvPr id="230" name="Google Shape;230;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kapasitas integer di PHP ada batasnya, 2147483647 untuk sistem operasi 32 bit, dan 9223372036854775807 untuk sistem operasi 64 bit</a:t>
            </a:r>
            <a:endParaRPr/>
          </a:p>
          <a:p>
            <a:pPr indent="-311150" lvl="0" marL="457200" rtl="0" algn="l">
              <a:spcBef>
                <a:spcPts val="0"/>
              </a:spcBef>
              <a:spcAft>
                <a:spcPts val="0"/>
              </a:spcAft>
              <a:buSzPts val="1300"/>
              <a:buChar char="●"/>
            </a:pPr>
            <a:r>
              <a:rPr lang="id"/>
              <a:t>Jika kita membuat number integer yang melebihi nilai tersebut, maka secara otomatis tipe numbernya akan berubah menjadi floating point</a:t>
            </a:r>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5" name="Shape 1545"/>
        <p:cNvGrpSpPr/>
        <p:nvPr/>
      </p:nvGrpSpPr>
      <p:grpSpPr>
        <a:xfrm>
          <a:off x="0" y="0"/>
          <a:ext cx="0" cy="0"/>
          <a:chOff x="0" y="0"/>
          <a:chExt cx="0" cy="0"/>
        </a:xfrm>
      </p:grpSpPr>
      <p:sp>
        <p:nvSpPr>
          <p:cNvPr id="1546" name="Google Shape;1546;p26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2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1552" name="Google Shape;1552;p2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Object Oriented Programming</a:t>
            </a:r>
            <a:endParaRPr/>
          </a:p>
          <a:p>
            <a:pPr indent="-311150" lvl="0" marL="457200" rtl="0" algn="l">
              <a:spcBef>
                <a:spcPts val="0"/>
              </a:spcBef>
              <a:spcAft>
                <a:spcPts val="0"/>
              </a:spcAft>
              <a:buSzPts val="1300"/>
              <a:buChar char="●"/>
            </a:pPr>
            <a:r>
              <a:rPr lang="id"/>
              <a:t>PHP Database</a:t>
            </a:r>
            <a:endParaRPr/>
          </a:p>
          <a:p>
            <a:pPr indent="-311150" lvl="0" marL="457200" rtl="0" algn="l">
              <a:spcBef>
                <a:spcPts val="0"/>
              </a:spcBef>
              <a:spcAft>
                <a:spcPts val="0"/>
              </a:spcAft>
              <a:buSzPts val="1300"/>
              <a:buChar char="●"/>
            </a:pPr>
            <a:r>
              <a:rPr lang="id"/>
              <a:t>PHP Web</a:t>
            </a:r>
            <a:endParaRPr/>
          </a:p>
          <a:p>
            <a:pPr indent="-311150" lvl="0" marL="457200" rtl="0" algn="l">
              <a:spcBef>
                <a:spcPts val="0"/>
              </a:spcBef>
              <a:spcAft>
                <a:spcPts val="0"/>
              </a:spcAft>
              <a:buSzPts val="1300"/>
              <a:buChar char="●"/>
            </a:pPr>
            <a:r>
              <a:rPr lang="id"/>
              <a:t>PHP Composer</a:t>
            </a:r>
            <a:endParaRPr/>
          </a:p>
          <a:p>
            <a:pPr indent="-311150" lvl="0" marL="457200" rtl="0" algn="l">
              <a:spcBef>
                <a:spcPts val="0"/>
              </a:spcBef>
              <a:spcAft>
                <a:spcPts val="0"/>
              </a:spcAft>
              <a:buSzPts val="1300"/>
              <a:buChar char="●"/>
            </a:pPr>
            <a:r>
              <a:rPr lang="id"/>
              <a:t>PHP Unit Test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Integer Overflow</a:t>
            </a:r>
            <a:endParaRPr/>
          </a:p>
        </p:txBody>
      </p:sp>
      <p:pic>
        <p:nvPicPr>
          <p:cNvPr id="236" name="Google Shape;236;p38"/>
          <p:cNvPicPr preferRelativeResize="0"/>
          <p:nvPr/>
        </p:nvPicPr>
        <p:blipFill>
          <a:blip r:embed="rId3">
            <a:alphaModFix/>
          </a:blip>
          <a:stretch>
            <a:fillRect/>
          </a:stretch>
        </p:blipFill>
        <p:spPr>
          <a:xfrm>
            <a:off x="152400" y="2006250"/>
            <a:ext cx="8839201" cy="152086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
        <p:nvSpPr>
          <p:cNvPr id="247" name="Google Shape;247;p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boolean adalah tipe data paling sederhana di PHP</a:t>
            </a:r>
            <a:endParaRPr/>
          </a:p>
          <a:p>
            <a:pPr indent="-311150" lvl="0" marL="457200" rtl="0" algn="l">
              <a:spcBef>
                <a:spcPts val="0"/>
              </a:spcBef>
              <a:spcAft>
                <a:spcPts val="0"/>
              </a:spcAft>
              <a:buSzPts val="1300"/>
              <a:buChar char="●"/>
            </a:pPr>
            <a:r>
              <a:rPr lang="id"/>
              <a:t>Tipe data boolean adalah tipe data dengan nilai kebenaran (benar atau salah)</a:t>
            </a:r>
            <a:endParaRPr/>
          </a:p>
          <a:p>
            <a:pPr indent="-311150" lvl="0" marL="457200" rtl="0" algn="l">
              <a:spcBef>
                <a:spcPts val="0"/>
              </a:spcBef>
              <a:spcAft>
                <a:spcPts val="0"/>
              </a:spcAft>
              <a:buSzPts val="1300"/>
              <a:buChar char="●"/>
            </a:pPr>
            <a:r>
              <a:rPr lang="id"/>
              <a:t>Nilai benar direpresentasikan dengan true (case insensitive)</a:t>
            </a:r>
            <a:endParaRPr/>
          </a:p>
          <a:p>
            <a:pPr indent="-311150" lvl="0" marL="457200" rtl="0" algn="l">
              <a:spcBef>
                <a:spcPts val="0"/>
              </a:spcBef>
              <a:spcAft>
                <a:spcPts val="0"/>
              </a:spcAft>
              <a:buSzPts val="1300"/>
              <a:buChar char="●"/>
            </a:pPr>
            <a:r>
              <a:rPr lang="id"/>
              <a:t>Nilai salah direpresentasikan dengan false (case insensitive)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Boolean</a:t>
            </a:r>
            <a:endParaRPr/>
          </a:p>
        </p:txBody>
      </p:sp>
      <p:pic>
        <p:nvPicPr>
          <p:cNvPr id="253" name="Google Shape;253;p41"/>
          <p:cNvPicPr preferRelativeResize="0"/>
          <p:nvPr/>
        </p:nvPicPr>
        <p:blipFill>
          <a:blip r:embed="rId3">
            <a:alphaModFix/>
          </a:blip>
          <a:stretch>
            <a:fillRect/>
          </a:stretch>
        </p:blipFill>
        <p:spPr>
          <a:xfrm>
            <a:off x="152400" y="2006250"/>
            <a:ext cx="8839200" cy="240797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00" name="Google Shape;100;p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@khannedy</a:t>
            </a:r>
            <a:endParaRPr/>
          </a:p>
          <a:p>
            <a:pPr indent="-311150" lvl="0" marL="457200" rtl="0" algn="l">
              <a:spcBef>
                <a:spcPts val="0"/>
              </a:spcBef>
              <a:spcAft>
                <a:spcPts val="0"/>
              </a:spcAft>
              <a:buSzPts val="1300"/>
              <a:buChar char="●"/>
            </a:pPr>
            <a:r>
              <a:rPr lang="id"/>
              <a:t>Facebook : fb.com/ProgrammerZamanNow</a:t>
            </a:r>
            <a:endParaRPr/>
          </a:p>
          <a:p>
            <a:pPr indent="-311150" lvl="0" marL="457200" rtl="0" algn="l">
              <a:spcBef>
                <a:spcPts val="0"/>
              </a:spcBef>
              <a:spcAft>
                <a:spcPts val="0"/>
              </a:spcAft>
              <a:buSzPts val="1300"/>
              <a:buChar char="●"/>
            </a:pPr>
            <a:r>
              <a:rPr lang="id"/>
              <a:t>Instagram : instagram.com/programmerzamannow</a:t>
            </a:r>
            <a:endParaRPr/>
          </a:p>
          <a:p>
            <a:pPr indent="-311150" lvl="0" marL="457200" rtl="0" algn="l">
              <a:spcBef>
                <a:spcPts val="0"/>
              </a:spcBef>
              <a:spcAft>
                <a:spcPts val="0"/>
              </a:spcAft>
              <a:buSzPts val="1300"/>
              <a:buChar char="●"/>
            </a:pPr>
            <a:r>
              <a:rPr lang="id"/>
              <a:t>Youtube : youtube.com/c/ProgrammerZamanNow</a:t>
            </a:r>
            <a:endParaRPr/>
          </a:p>
          <a:p>
            <a:pPr indent="-311150" lvl="0" marL="457200" rtl="0" algn="l">
              <a:spcBef>
                <a:spcPts val="0"/>
              </a:spcBef>
              <a:spcAft>
                <a:spcPts val="0"/>
              </a:spcAft>
              <a:buSzPts val="1300"/>
              <a:buChar char="●"/>
            </a:pPr>
            <a:r>
              <a:rPr lang="id"/>
              <a:t>Telegram Channel : https://t.me/ProgrammerZamanNow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
        <p:nvSpPr>
          <p:cNvPr id="264" name="Google Shape;264;p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string adalah tipe data representasi dari teks</a:t>
            </a:r>
            <a:endParaRPr/>
          </a:p>
          <a:p>
            <a:pPr indent="-311150" lvl="0" marL="457200" rtl="0" algn="l">
              <a:spcBef>
                <a:spcPts val="0"/>
              </a:spcBef>
              <a:spcAft>
                <a:spcPts val="0"/>
              </a:spcAft>
              <a:buSzPts val="1300"/>
              <a:buChar char="●"/>
            </a:pPr>
            <a:r>
              <a:rPr lang="id"/>
              <a:t>String bisa mengandung kosong atau banyak karakter</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Single Quote</a:t>
            </a:r>
            <a:endParaRPr/>
          </a:p>
        </p:txBody>
      </p:sp>
      <p:sp>
        <p:nvSpPr>
          <p:cNvPr id="270" name="Google Shape;270;p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Untuk membuat String di PHP, kita bisa menggunakan single quote</a:t>
            </a:r>
            <a:endParaRPr/>
          </a:p>
        </p:txBody>
      </p:sp>
      <p:pic>
        <p:nvPicPr>
          <p:cNvPr id="271" name="Google Shape;271;p44"/>
          <p:cNvPicPr preferRelativeResize="0"/>
          <p:nvPr/>
        </p:nvPicPr>
        <p:blipFill>
          <a:blip r:embed="rId3">
            <a:alphaModFix/>
          </a:blip>
          <a:stretch>
            <a:fillRect/>
          </a:stretch>
        </p:blipFill>
        <p:spPr>
          <a:xfrm>
            <a:off x="142875" y="2850400"/>
            <a:ext cx="8858250" cy="15811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Double</a:t>
            </a:r>
            <a:r>
              <a:rPr lang="id"/>
              <a:t> Quote</a:t>
            </a:r>
            <a:endParaRPr/>
          </a:p>
        </p:txBody>
      </p:sp>
      <p:sp>
        <p:nvSpPr>
          <p:cNvPr id="277" name="Google Shape;277;p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Selain single quote, kita juga bisa menggunakan double quote. Salah satu kelebihan menggunakan double quote adalah, kita menggunakan escape sequence untuk beberapa hal, seperti \n untuk ENTER \t untuk TAB, \” untuk double quote, dan lain-lain</a:t>
            </a:r>
            <a:endParaRPr/>
          </a:p>
        </p:txBody>
      </p:sp>
      <p:pic>
        <p:nvPicPr>
          <p:cNvPr id="278" name="Google Shape;278;p45"/>
          <p:cNvPicPr preferRelativeResize="0"/>
          <p:nvPr/>
        </p:nvPicPr>
        <p:blipFill>
          <a:blip r:embed="rId3">
            <a:alphaModFix/>
          </a:blip>
          <a:stretch>
            <a:fillRect/>
          </a:stretch>
        </p:blipFill>
        <p:spPr>
          <a:xfrm>
            <a:off x="516512" y="2894825"/>
            <a:ext cx="8110974" cy="21857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Multiline String</a:t>
            </a:r>
            <a:endParaRPr/>
          </a:p>
        </p:txBody>
      </p:sp>
      <p:sp>
        <p:nvSpPr>
          <p:cNvPr id="284" name="Google Shape;284;p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membuat data string yang lebih dari satu baris. Untuk melakukan itu sebenarnya kita bisa menggunakan \n sebagai ENTER</a:t>
            </a:r>
            <a:endParaRPr/>
          </a:p>
          <a:p>
            <a:pPr indent="-311150" lvl="0" marL="457200" rtl="0" algn="l">
              <a:spcBef>
                <a:spcPts val="0"/>
              </a:spcBef>
              <a:spcAft>
                <a:spcPts val="0"/>
              </a:spcAft>
              <a:buSzPts val="1300"/>
              <a:buChar char="●"/>
            </a:pPr>
            <a:r>
              <a:rPr lang="id"/>
              <a:t>Namun PHP memiliki fitur yang lebih baik, yaitu bernama Heredoc dan Nowdoc</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Heredoc</a:t>
            </a:r>
            <a:endParaRPr/>
          </a:p>
        </p:txBody>
      </p:sp>
      <p:sp>
        <p:nvSpPr>
          <p:cNvPr id="290" name="Google Shape;290;p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Heredoc adalah fitur untuk membuat String yang panjang, sehingga kita tidak perlu manual melakukan enter, tab dan yang lain-lain secara manual</a:t>
            </a:r>
            <a:endParaRPr/>
          </a:p>
        </p:txBody>
      </p:sp>
      <p:pic>
        <p:nvPicPr>
          <p:cNvPr id="291" name="Google Shape;291;p47"/>
          <p:cNvPicPr preferRelativeResize="0"/>
          <p:nvPr/>
        </p:nvPicPr>
        <p:blipFill>
          <a:blip r:embed="rId3">
            <a:alphaModFix/>
          </a:blip>
          <a:stretch>
            <a:fillRect/>
          </a:stretch>
        </p:blipFill>
        <p:spPr>
          <a:xfrm>
            <a:off x="0" y="2852678"/>
            <a:ext cx="9143999" cy="211609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Nowdoc</a:t>
            </a:r>
            <a:endParaRPr/>
          </a:p>
        </p:txBody>
      </p:sp>
      <p:sp>
        <p:nvSpPr>
          <p:cNvPr id="297" name="Google Shape;297;p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Nowdoc mirip seperti Heredoc, yang membedakan adalah pada Nowdoc tidak memiliki kemampuan parsing seperti di Heredoc atau Double Quote. Masalah parsing akan kita bahas di materi Manipulasi String</a:t>
            </a:r>
            <a:endParaRPr/>
          </a:p>
        </p:txBody>
      </p:sp>
      <p:pic>
        <p:nvPicPr>
          <p:cNvPr id="298" name="Google Shape;298;p48"/>
          <p:cNvPicPr preferRelativeResize="0"/>
          <p:nvPr/>
        </p:nvPicPr>
        <p:blipFill>
          <a:blip r:embed="rId3">
            <a:alphaModFix/>
          </a:blip>
          <a:stretch>
            <a:fillRect/>
          </a:stretch>
        </p:blipFill>
        <p:spPr>
          <a:xfrm>
            <a:off x="0" y="3098593"/>
            <a:ext cx="9144001" cy="174171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a:t>
            </a:r>
            <a:endParaRPr/>
          </a:p>
        </p:txBody>
      </p:sp>
      <p:sp>
        <p:nvSpPr>
          <p:cNvPr id="309" name="Google Shape;309;p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 adalah tempat untuk menyimpan data sehingga bisa kita gunakan lagi di kode program selanjutnya</a:t>
            </a:r>
            <a:endParaRPr/>
          </a:p>
          <a:p>
            <a:pPr indent="-311150" lvl="0" marL="457200" rtl="0" algn="l">
              <a:spcBef>
                <a:spcPts val="0"/>
              </a:spcBef>
              <a:spcAft>
                <a:spcPts val="0"/>
              </a:spcAft>
              <a:buSzPts val="1300"/>
              <a:buChar char="●"/>
            </a:pPr>
            <a:r>
              <a:rPr lang="id"/>
              <a:t>Di PHP variable bisa menampung berbagai jenis tipe data dan bisa berubah-ubah tipe data</a:t>
            </a:r>
            <a:endParaRPr/>
          </a:p>
          <a:p>
            <a:pPr indent="-311150" lvl="0" marL="457200" rtl="0" algn="l">
              <a:spcBef>
                <a:spcPts val="0"/>
              </a:spcBef>
              <a:spcAft>
                <a:spcPts val="0"/>
              </a:spcAft>
              <a:buSzPts val="1300"/>
              <a:buChar char="●"/>
            </a:pPr>
            <a:r>
              <a:rPr lang="id"/>
              <a:t>Untuk membuat variable kita bisa menggunakan tanda $ (dolar) diikuti dengan nama variable nya</a:t>
            </a:r>
            <a:endParaRPr/>
          </a:p>
          <a:p>
            <a:pPr indent="-311150" lvl="0" marL="457200" rtl="0" algn="l">
              <a:spcBef>
                <a:spcPts val="0"/>
              </a:spcBef>
              <a:spcAft>
                <a:spcPts val="0"/>
              </a:spcAft>
              <a:buSzPts val="1300"/>
              <a:buChar char="●"/>
            </a:pPr>
            <a:r>
              <a:rPr lang="id"/>
              <a:t>Penamaan variable tidak boleh mengandung spasi</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a:t>
            </a:r>
            <a:endParaRPr/>
          </a:p>
        </p:txBody>
      </p:sp>
      <p:pic>
        <p:nvPicPr>
          <p:cNvPr id="315" name="Google Shape;315;p51"/>
          <p:cNvPicPr preferRelativeResize="0"/>
          <p:nvPr/>
        </p:nvPicPr>
        <p:blipFill>
          <a:blip r:embed="rId3">
            <a:alphaModFix/>
          </a:blip>
          <a:stretch>
            <a:fillRect/>
          </a:stretch>
        </p:blipFill>
        <p:spPr>
          <a:xfrm>
            <a:off x="152400" y="2006250"/>
            <a:ext cx="8827232" cy="29848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Untuk Siapa Materi Ini?</a:t>
            </a:r>
            <a:endParaRPr/>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Programmer Pemula</a:t>
            </a:r>
            <a:endParaRPr/>
          </a:p>
          <a:p>
            <a:pPr indent="-311150" lvl="0" marL="457200" rtl="0" algn="l">
              <a:spcBef>
                <a:spcPts val="0"/>
              </a:spcBef>
              <a:spcAft>
                <a:spcPts val="0"/>
              </a:spcAft>
              <a:buSzPts val="1300"/>
              <a:buChar char="●"/>
            </a:pPr>
            <a:r>
              <a:rPr lang="id"/>
              <a:t>Web Programmer</a:t>
            </a:r>
            <a:endParaRPr/>
          </a:p>
          <a:p>
            <a:pPr indent="-311150" lvl="0" marL="457200" rtl="0" algn="l">
              <a:spcBef>
                <a:spcPts val="0"/>
              </a:spcBef>
              <a:spcAft>
                <a:spcPts val="0"/>
              </a:spcAft>
              <a:buSzPts val="1300"/>
              <a:buChar char="●"/>
            </a:pPr>
            <a:r>
              <a:rPr lang="id"/>
              <a:t>Backend Programmer</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 Variables</a:t>
            </a:r>
            <a:endParaRPr/>
          </a:p>
        </p:txBody>
      </p:sp>
      <p:sp>
        <p:nvSpPr>
          <p:cNvPr id="321" name="Google Shape;321;p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memiliki kemampuan variable variables, yaitu membuat variable dari string value variable</a:t>
            </a:r>
            <a:endParaRPr/>
          </a:p>
          <a:p>
            <a:pPr indent="-311150" lvl="0" marL="457200" rtl="0" algn="l">
              <a:spcBef>
                <a:spcPts val="0"/>
              </a:spcBef>
              <a:spcAft>
                <a:spcPts val="0"/>
              </a:spcAft>
              <a:buSzPts val="1300"/>
              <a:buChar char="●"/>
            </a:pPr>
            <a:r>
              <a:rPr lang="id"/>
              <a:t>Walaupun fitur ini ada, tapi fitur ini sangat membingungkan jika digunakan secara luas, jadi disarankan untuk tidak menggunakan fitur ini kecuali memang diperlukan</a:t>
            </a:r>
            <a:endParaRPr/>
          </a:p>
          <a:p>
            <a:pPr indent="-311150" lvl="0" marL="457200" rtl="0" algn="l">
              <a:spcBef>
                <a:spcPts val="0"/>
              </a:spcBef>
              <a:spcAft>
                <a:spcPts val="0"/>
              </a:spcAft>
              <a:buSzPts val="1300"/>
              <a:buChar char="●"/>
            </a:pPr>
            <a:r>
              <a:rPr lang="id"/>
              <a:t>Untuk membuat variable dari value variable kita bisa menggunakan $$ diikuti dengan nama variable nya</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Variables</a:t>
            </a:r>
            <a:endParaRPr/>
          </a:p>
        </p:txBody>
      </p:sp>
      <p:pic>
        <p:nvPicPr>
          <p:cNvPr id="327" name="Google Shape;327;p53"/>
          <p:cNvPicPr preferRelativeResize="0"/>
          <p:nvPr/>
        </p:nvPicPr>
        <p:blipFill>
          <a:blip r:embed="rId3">
            <a:alphaModFix/>
          </a:blip>
          <a:stretch>
            <a:fillRect/>
          </a:stretch>
        </p:blipFill>
        <p:spPr>
          <a:xfrm>
            <a:off x="152400" y="2006250"/>
            <a:ext cx="8443985" cy="298485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Constant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Constant</a:t>
            </a:r>
            <a:endParaRPr/>
          </a:p>
        </p:txBody>
      </p:sp>
      <p:sp>
        <p:nvSpPr>
          <p:cNvPr id="338" name="Google Shape;338;p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 di PHP sifatnya mutable, artinya bisa dirubah</a:t>
            </a:r>
            <a:endParaRPr/>
          </a:p>
          <a:p>
            <a:pPr indent="-311150" lvl="0" marL="457200" rtl="0" algn="l">
              <a:spcBef>
                <a:spcPts val="0"/>
              </a:spcBef>
              <a:spcAft>
                <a:spcPts val="0"/>
              </a:spcAft>
              <a:buSzPts val="1300"/>
              <a:buChar char="●"/>
            </a:pPr>
            <a:r>
              <a:rPr lang="id"/>
              <a:t>Jika kita ingin membuat variable yang immutable (tidak bisa dirubah), maka tidak bisa kita lakukan di PHP</a:t>
            </a:r>
            <a:endParaRPr/>
          </a:p>
          <a:p>
            <a:pPr indent="-311150" lvl="0" marL="457200" rtl="0" algn="l">
              <a:spcBef>
                <a:spcPts val="0"/>
              </a:spcBef>
              <a:spcAft>
                <a:spcPts val="0"/>
              </a:spcAft>
              <a:buSzPts val="1300"/>
              <a:buChar char="●"/>
            </a:pPr>
            <a:r>
              <a:rPr lang="id"/>
              <a:t>Sebagai gantinya, terdapat fitur yang namanya constant</a:t>
            </a:r>
            <a:endParaRPr/>
          </a:p>
          <a:p>
            <a:pPr indent="-311150" lvl="0" marL="457200" rtl="0" algn="l">
              <a:spcBef>
                <a:spcPts val="0"/>
              </a:spcBef>
              <a:spcAft>
                <a:spcPts val="0"/>
              </a:spcAft>
              <a:buSzPts val="1300"/>
              <a:buChar char="●"/>
            </a:pPr>
            <a:r>
              <a:rPr lang="id"/>
              <a:t>Constant adalah tempat untuk menyimpan data yang tidak bisa dirubah lagi setelah di deklarasikan</a:t>
            </a:r>
            <a:endParaRPr/>
          </a:p>
          <a:p>
            <a:pPr indent="-311150" lvl="0" marL="457200" rtl="0" algn="l">
              <a:spcBef>
                <a:spcPts val="0"/>
              </a:spcBef>
              <a:spcAft>
                <a:spcPts val="0"/>
              </a:spcAft>
              <a:buSzPts val="1300"/>
              <a:buChar char="●"/>
            </a:pPr>
            <a:r>
              <a:rPr lang="id"/>
              <a:t>Untuk membuat constant kita bisa menggunakan function define()</a:t>
            </a:r>
            <a:endParaRPr/>
          </a:p>
          <a:p>
            <a:pPr indent="-311150" lvl="0" marL="457200" rtl="0" algn="l">
              <a:spcBef>
                <a:spcPts val="0"/>
              </a:spcBef>
              <a:spcAft>
                <a:spcPts val="0"/>
              </a:spcAft>
              <a:buSzPts val="1300"/>
              <a:buChar char="●"/>
            </a:pPr>
            <a:r>
              <a:rPr lang="id"/>
              <a:t>Best practice pembuatan nama constant adalah menggunakan UPPER_CASE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Constant</a:t>
            </a:r>
            <a:endParaRPr/>
          </a:p>
        </p:txBody>
      </p:sp>
      <p:pic>
        <p:nvPicPr>
          <p:cNvPr id="344" name="Google Shape;344;p56"/>
          <p:cNvPicPr preferRelativeResize="0"/>
          <p:nvPr/>
        </p:nvPicPr>
        <p:blipFill>
          <a:blip r:embed="rId3">
            <a:alphaModFix/>
          </a:blip>
          <a:stretch>
            <a:fillRect/>
          </a:stretch>
        </p:blipFill>
        <p:spPr>
          <a:xfrm>
            <a:off x="152400" y="2006250"/>
            <a:ext cx="8839200" cy="261798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 NULL</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 NULL</a:t>
            </a:r>
            <a:endParaRPr/>
          </a:p>
        </p:txBody>
      </p:sp>
      <p:sp>
        <p:nvSpPr>
          <p:cNvPr id="355" name="Google Shape;355;p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Nilai NULL merepresentasikan sebuah variable tanpa nilai.</a:t>
            </a:r>
            <a:endParaRPr/>
          </a:p>
          <a:p>
            <a:pPr indent="-311150" lvl="0" marL="457200" rtl="0" algn="l">
              <a:spcBef>
                <a:spcPts val="0"/>
              </a:spcBef>
              <a:spcAft>
                <a:spcPts val="0"/>
              </a:spcAft>
              <a:buSzPts val="1300"/>
              <a:buChar char="●"/>
            </a:pPr>
            <a:r>
              <a:rPr lang="id"/>
              <a:t>Saat kita membuat variable, lalu ingin menghapus data yang terdapat di variable tersebut, kita bisa menggunakan NULL untuk mengosongkan variable tersebut</a:t>
            </a:r>
            <a:endParaRPr/>
          </a:p>
          <a:p>
            <a:pPr indent="-311150" lvl="0" marL="457200" rtl="0" algn="l">
              <a:spcBef>
                <a:spcPts val="0"/>
              </a:spcBef>
              <a:spcAft>
                <a:spcPts val="0"/>
              </a:spcAft>
              <a:buSzPts val="1300"/>
              <a:buChar char="●"/>
            </a:pPr>
            <a:r>
              <a:rPr lang="id"/>
              <a:t>Untuk membuat data NULL, kita bisa menggunakan kata kunci NULL (case insensitive)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Data NULL</a:t>
            </a:r>
            <a:endParaRPr/>
          </a:p>
        </p:txBody>
      </p:sp>
      <p:pic>
        <p:nvPicPr>
          <p:cNvPr id="361" name="Google Shape;361;p59"/>
          <p:cNvPicPr preferRelativeResize="0"/>
          <p:nvPr/>
        </p:nvPicPr>
        <p:blipFill>
          <a:blip r:embed="rId3">
            <a:alphaModFix/>
          </a:blip>
          <a:stretch>
            <a:fillRect/>
          </a:stretch>
        </p:blipFill>
        <p:spPr>
          <a:xfrm>
            <a:off x="152400" y="2006250"/>
            <a:ext cx="8839201" cy="209796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Mengecek Apakah Data NULL</a:t>
            </a:r>
            <a:endParaRPr/>
          </a:p>
        </p:txBody>
      </p:sp>
      <p:sp>
        <p:nvSpPr>
          <p:cNvPr id="367" name="Google Shape;367;p6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tahu apakah sebuah data bernilai null atau tidak</a:t>
            </a:r>
            <a:endParaRPr/>
          </a:p>
          <a:p>
            <a:pPr indent="-311150" lvl="0" marL="457200" rtl="0" algn="l">
              <a:spcBef>
                <a:spcPts val="0"/>
              </a:spcBef>
              <a:spcAft>
                <a:spcPts val="0"/>
              </a:spcAft>
              <a:buSzPts val="1300"/>
              <a:buChar char="●"/>
            </a:pPr>
            <a:r>
              <a:rPr lang="id"/>
              <a:t>Untuk mengecek apakah sebuah data bernilai null, kita bisa menggunakan function is_null($variable)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Mengecek NULL</a:t>
            </a:r>
            <a:endParaRPr/>
          </a:p>
        </p:txBody>
      </p:sp>
      <p:pic>
        <p:nvPicPr>
          <p:cNvPr id="373" name="Google Shape;373;p61"/>
          <p:cNvPicPr preferRelativeResize="0"/>
          <p:nvPr/>
        </p:nvPicPr>
        <p:blipFill>
          <a:blip r:embed="rId3">
            <a:alphaModFix/>
          </a:blip>
          <a:stretch>
            <a:fillRect/>
          </a:stretch>
        </p:blipFill>
        <p:spPr>
          <a:xfrm>
            <a:off x="152400" y="2006250"/>
            <a:ext cx="8839200" cy="23823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12" name="Google Shape;112;p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PHP</a:t>
            </a:r>
            <a:endParaRPr/>
          </a:p>
          <a:p>
            <a:pPr indent="-311150" lvl="0" marL="457200" rtl="0" algn="l">
              <a:spcBef>
                <a:spcPts val="0"/>
              </a:spcBef>
              <a:spcAft>
                <a:spcPts val="0"/>
              </a:spcAft>
              <a:buSzPts val="1300"/>
              <a:buChar char="●"/>
            </a:pPr>
            <a:r>
              <a:rPr lang="id"/>
              <a:t>Menginstall PHP</a:t>
            </a:r>
            <a:endParaRPr/>
          </a:p>
          <a:p>
            <a:pPr indent="-311150" lvl="0" marL="457200" rtl="0" algn="l">
              <a:spcBef>
                <a:spcPts val="0"/>
              </a:spcBef>
              <a:spcAft>
                <a:spcPts val="0"/>
              </a:spcAft>
              <a:buSzPts val="1300"/>
              <a:buChar char="●"/>
            </a:pPr>
            <a:r>
              <a:rPr lang="id"/>
              <a:t>Tipe Data</a:t>
            </a:r>
            <a:endParaRPr/>
          </a:p>
          <a:p>
            <a:pPr indent="-311150" lvl="0" marL="457200" rtl="0" algn="l">
              <a:spcBef>
                <a:spcPts val="0"/>
              </a:spcBef>
              <a:spcAft>
                <a:spcPts val="0"/>
              </a:spcAft>
              <a:buSzPts val="1300"/>
              <a:buChar char="●"/>
            </a:pPr>
            <a:r>
              <a:rPr lang="id"/>
              <a:t>Variable</a:t>
            </a:r>
            <a:endParaRPr/>
          </a:p>
          <a:p>
            <a:pPr indent="-311150" lvl="0" marL="457200" rtl="0" algn="l">
              <a:spcBef>
                <a:spcPts val="0"/>
              </a:spcBef>
              <a:spcAft>
                <a:spcPts val="0"/>
              </a:spcAft>
              <a:buSzPts val="1300"/>
              <a:buChar char="●"/>
            </a:pPr>
            <a:r>
              <a:rPr lang="id"/>
              <a:t>Percabangan</a:t>
            </a:r>
            <a:endParaRPr/>
          </a:p>
          <a:p>
            <a:pPr indent="-311150" lvl="0" marL="457200" rtl="0" algn="l">
              <a:spcBef>
                <a:spcPts val="0"/>
              </a:spcBef>
              <a:spcAft>
                <a:spcPts val="0"/>
              </a:spcAft>
              <a:buSzPts val="1300"/>
              <a:buChar char="●"/>
            </a:pPr>
            <a:r>
              <a:rPr lang="id"/>
              <a:t>Perulangan</a:t>
            </a:r>
            <a:endParaRPr/>
          </a:p>
          <a:p>
            <a:pPr indent="-311150" lvl="0" marL="457200" rtl="0" algn="l">
              <a:spcBef>
                <a:spcPts val="0"/>
              </a:spcBef>
              <a:spcAft>
                <a:spcPts val="0"/>
              </a:spcAft>
              <a:buSzPts val="1300"/>
              <a:buChar char="●"/>
            </a:pPr>
            <a:r>
              <a:rPr lang="id"/>
              <a:t>Function</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Menghapus Variable</a:t>
            </a:r>
            <a:endParaRPr/>
          </a:p>
        </p:txBody>
      </p:sp>
      <p:sp>
        <p:nvSpPr>
          <p:cNvPr id="379" name="Google Shape;379;p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mengubah menjadi NULL, di PHP juga kita bisa menghapus sebuah variable, caranya dengan menggunakan function unset($variable)</a:t>
            </a:r>
            <a:endParaRPr/>
          </a:p>
          <a:p>
            <a:pPr indent="-311150" lvl="0" marL="457200" rtl="0" algn="l">
              <a:spcBef>
                <a:spcPts val="0"/>
              </a:spcBef>
              <a:spcAft>
                <a:spcPts val="0"/>
              </a:spcAft>
              <a:buSzPts val="1300"/>
              <a:buChar char="●"/>
            </a:pPr>
            <a:r>
              <a:rPr lang="id"/>
              <a:t>Namun hati-hati, ketika kita hapus variable, kita tidak bisa lagi mengakses variable tersebut, bahkan function is_null($variable) pun akan menjadi error jika mengakses variable tersebut.</a:t>
            </a:r>
            <a:endParaRPr/>
          </a:p>
          <a:p>
            <a:pPr indent="-311150" lvl="0" marL="457200" rtl="0" algn="l">
              <a:spcBef>
                <a:spcPts val="0"/>
              </a:spcBef>
              <a:spcAft>
                <a:spcPts val="0"/>
              </a:spcAft>
              <a:buSzPts val="1300"/>
              <a:buChar char="●"/>
            </a:pPr>
            <a:r>
              <a:rPr lang="id"/>
              <a:t>Agar lebih aman, kita bisa menggunakan function isset($variable) untuk mengeccek apakah sebuah variable ada dan nilainya tidak NULL</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Unset dan Isset</a:t>
            </a:r>
            <a:endParaRPr/>
          </a:p>
        </p:txBody>
      </p:sp>
      <p:pic>
        <p:nvPicPr>
          <p:cNvPr id="385" name="Google Shape;385;p63"/>
          <p:cNvPicPr preferRelativeResize="0"/>
          <p:nvPr/>
        </p:nvPicPr>
        <p:blipFill>
          <a:blip r:embed="rId3">
            <a:alphaModFix/>
          </a:blip>
          <a:stretch>
            <a:fillRect/>
          </a:stretch>
        </p:blipFill>
        <p:spPr>
          <a:xfrm>
            <a:off x="152400" y="2006250"/>
            <a:ext cx="8056048" cy="29848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Array</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Array</a:t>
            </a:r>
            <a:endParaRPr/>
          </a:p>
        </p:txBody>
      </p:sp>
      <p:sp>
        <p:nvSpPr>
          <p:cNvPr id="396" name="Google Shape;396;p6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Array adalah tipe data yang berisikan kosong atau banyak data</a:t>
            </a:r>
            <a:endParaRPr/>
          </a:p>
          <a:p>
            <a:pPr indent="-311150" lvl="0" marL="457200" rtl="0" algn="l">
              <a:spcBef>
                <a:spcPts val="0"/>
              </a:spcBef>
              <a:spcAft>
                <a:spcPts val="0"/>
              </a:spcAft>
              <a:buSzPts val="1300"/>
              <a:buChar char="●"/>
            </a:pPr>
            <a:r>
              <a:rPr lang="id"/>
              <a:t>Array di PHP bisa berisikan data dengan jenis berbeda-beda</a:t>
            </a:r>
            <a:endParaRPr/>
          </a:p>
          <a:p>
            <a:pPr indent="-311150" lvl="0" marL="457200" rtl="0" algn="l">
              <a:spcBef>
                <a:spcPts val="0"/>
              </a:spcBef>
              <a:spcAft>
                <a:spcPts val="0"/>
              </a:spcAft>
              <a:buSzPts val="1300"/>
              <a:buChar char="●"/>
            </a:pPr>
            <a:r>
              <a:rPr lang="id"/>
              <a:t>Array di PHP memiliki panjang dinamis, artinya kita bisa menambah data ke Array sebanyak-banyaknya, tidak dibatasi kapasitasnya</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Array</a:t>
            </a:r>
            <a:endParaRPr/>
          </a:p>
        </p:txBody>
      </p:sp>
      <p:pic>
        <p:nvPicPr>
          <p:cNvPr id="402" name="Google Shape;402;p66"/>
          <p:cNvPicPr preferRelativeResize="0"/>
          <p:nvPr/>
        </p:nvPicPr>
        <p:blipFill>
          <a:blip r:embed="rId3">
            <a:alphaModFix/>
          </a:blip>
          <a:stretch>
            <a:fillRect/>
          </a:stretch>
        </p:blipFill>
        <p:spPr>
          <a:xfrm>
            <a:off x="1852313" y="2273650"/>
            <a:ext cx="5439375" cy="20133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Array</a:t>
            </a:r>
            <a:endParaRPr/>
          </a:p>
        </p:txBody>
      </p:sp>
      <p:pic>
        <p:nvPicPr>
          <p:cNvPr id="408" name="Google Shape;408;p67"/>
          <p:cNvPicPr preferRelativeResize="0"/>
          <p:nvPr/>
        </p:nvPicPr>
        <p:blipFill>
          <a:blip r:embed="rId3">
            <a:alphaModFix/>
          </a:blip>
          <a:stretch>
            <a:fillRect/>
          </a:stretch>
        </p:blipFill>
        <p:spPr>
          <a:xfrm>
            <a:off x="152400" y="2006250"/>
            <a:ext cx="8839197" cy="194462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Array</a:t>
            </a:r>
            <a:endParaRPr/>
          </a:p>
        </p:txBody>
      </p:sp>
      <p:graphicFrame>
        <p:nvGraphicFramePr>
          <p:cNvPr id="414" name="Google Shape;414;p68"/>
          <p:cNvGraphicFramePr/>
          <p:nvPr/>
        </p:nvGraphicFramePr>
        <p:xfrm>
          <a:off x="952500" y="2190750"/>
          <a:ext cx="3000000" cy="3000000"/>
        </p:xfrm>
        <a:graphic>
          <a:graphicData uri="http://schemas.openxmlformats.org/drawingml/2006/table">
            <a:tbl>
              <a:tblPr>
                <a:noFill/>
                <a:tableStyleId>{D11315A5-8E8B-4985-AB67-102CEEAD4A40}</a:tableStyleId>
              </a:tblPr>
              <a:tblGrid>
                <a:gridCol w="2317850"/>
                <a:gridCol w="4921150"/>
              </a:tblGrid>
              <a:tr h="381000">
                <a:tc>
                  <a:txBody>
                    <a:bodyPr/>
                    <a:lstStyle/>
                    <a:p>
                      <a:pPr indent="0" lvl="0" marL="0" rtl="0" algn="l">
                        <a:spcBef>
                          <a:spcPts val="0"/>
                        </a:spcBef>
                        <a:spcAft>
                          <a:spcPts val="0"/>
                        </a:spcAft>
                        <a:buNone/>
                      </a:pPr>
                      <a:r>
                        <a:rPr lang="id"/>
                        <a:t>Operasi</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$array[index]</a:t>
                      </a:r>
                      <a:endParaRPr/>
                    </a:p>
                  </a:txBody>
                  <a:tcPr marT="91425" marB="91425" marR="91425" marL="91425"/>
                </a:tc>
                <a:tc>
                  <a:txBody>
                    <a:bodyPr/>
                    <a:lstStyle/>
                    <a:p>
                      <a:pPr indent="0" lvl="0" marL="0" rtl="0" algn="l">
                        <a:spcBef>
                          <a:spcPts val="0"/>
                        </a:spcBef>
                        <a:spcAft>
                          <a:spcPts val="0"/>
                        </a:spcAft>
                        <a:buNone/>
                      </a:pPr>
                      <a:r>
                        <a:rPr lang="id"/>
                        <a:t>Mengakses data di array pada nomor index</a:t>
                      </a:r>
                      <a:endParaRPr/>
                    </a:p>
                  </a:txBody>
                  <a:tcPr marT="91425" marB="91425" marR="91425" marL="91425"/>
                </a:tc>
              </a:tr>
              <a:tr h="381000">
                <a:tc>
                  <a:txBody>
                    <a:bodyPr/>
                    <a:lstStyle/>
                    <a:p>
                      <a:pPr indent="0" lvl="0" marL="0" rtl="0" algn="l">
                        <a:spcBef>
                          <a:spcPts val="0"/>
                        </a:spcBef>
                        <a:spcAft>
                          <a:spcPts val="0"/>
                        </a:spcAft>
                        <a:buNone/>
                      </a:pPr>
                      <a:r>
                        <a:rPr lang="id"/>
                        <a:t>$array[index] = value</a:t>
                      </a:r>
                      <a:endParaRPr/>
                    </a:p>
                  </a:txBody>
                  <a:tcPr marT="91425" marB="91425" marR="91425" marL="91425"/>
                </a:tc>
                <a:tc>
                  <a:txBody>
                    <a:bodyPr/>
                    <a:lstStyle/>
                    <a:p>
                      <a:pPr indent="0" lvl="0" marL="0" rtl="0" algn="l">
                        <a:spcBef>
                          <a:spcPts val="0"/>
                        </a:spcBef>
                        <a:spcAft>
                          <a:spcPts val="0"/>
                        </a:spcAft>
                        <a:buNone/>
                      </a:pPr>
                      <a:r>
                        <a:rPr lang="id"/>
                        <a:t>Mengubah data di array pada nomor index dengan value baru</a:t>
                      </a:r>
                      <a:endParaRPr/>
                    </a:p>
                  </a:txBody>
                  <a:tcPr marT="91425" marB="91425" marR="91425" marL="91425"/>
                </a:tc>
              </a:tr>
              <a:tr h="381000">
                <a:tc>
                  <a:txBody>
                    <a:bodyPr/>
                    <a:lstStyle/>
                    <a:p>
                      <a:pPr indent="0" lvl="0" marL="0" rtl="0" algn="l">
                        <a:spcBef>
                          <a:spcPts val="0"/>
                        </a:spcBef>
                        <a:spcAft>
                          <a:spcPts val="0"/>
                        </a:spcAft>
                        <a:buNone/>
                      </a:pPr>
                      <a:r>
                        <a:rPr lang="id"/>
                        <a:t>$array[] = value</a:t>
                      </a:r>
                      <a:endParaRPr/>
                    </a:p>
                  </a:txBody>
                  <a:tcPr marT="91425" marB="91425" marR="91425" marL="91425"/>
                </a:tc>
                <a:tc>
                  <a:txBody>
                    <a:bodyPr/>
                    <a:lstStyle/>
                    <a:p>
                      <a:pPr indent="0" lvl="0" marL="0" rtl="0" algn="l">
                        <a:spcBef>
                          <a:spcPts val="0"/>
                        </a:spcBef>
                        <a:spcAft>
                          <a:spcPts val="0"/>
                        </a:spcAft>
                        <a:buNone/>
                      </a:pPr>
                      <a:r>
                        <a:rPr lang="id"/>
                        <a:t>Menambah data di array pada posisi paling belakang</a:t>
                      </a:r>
                      <a:endParaRPr/>
                    </a:p>
                  </a:txBody>
                  <a:tcPr marT="91425" marB="91425" marR="91425" marL="91425"/>
                </a:tc>
              </a:tr>
              <a:tr h="381000">
                <a:tc>
                  <a:txBody>
                    <a:bodyPr/>
                    <a:lstStyle/>
                    <a:p>
                      <a:pPr indent="0" lvl="0" marL="0" rtl="0" algn="l">
                        <a:spcBef>
                          <a:spcPts val="0"/>
                        </a:spcBef>
                        <a:spcAft>
                          <a:spcPts val="0"/>
                        </a:spcAft>
                        <a:buNone/>
                      </a:pPr>
                      <a:r>
                        <a:rPr lang="id"/>
                        <a:t>unset($array[index])</a:t>
                      </a:r>
                      <a:endParaRPr/>
                    </a:p>
                  </a:txBody>
                  <a:tcPr marT="91425" marB="91425" marR="91425" marL="91425"/>
                </a:tc>
                <a:tc>
                  <a:txBody>
                    <a:bodyPr/>
                    <a:lstStyle/>
                    <a:p>
                      <a:pPr indent="0" lvl="0" marL="0" rtl="0" algn="l">
                        <a:spcBef>
                          <a:spcPts val="0"/>
                        </a:spcBef>
                        <a:spcAft>
                          <a:spcPts val="0"/>
                        </a:spcAft>
                        <a:buNone/>
                      </a:pPr>
                      <a:r>
                        <a:rPr lang="id"/>
                        <a:t>Menghapus data di array, index otomatis hilang dari array</a:t>
                      </a:r>
                      <a:endParaRPr/>
                    </a:p>
                  </a:txBody>
                  <a:tcPr marT="91425" marB="91425" marR="91425" marL="91425"/>
                </a:tc>
              </a:tr>
              <a:tr h="381000">
                <a:tc>
                  <a:txBody>
                    <a:bodyPr/>
                    <a:lstStyle/>
                    <a:p>
                      <a:pPr indent="0" lvl="0" marL="0" rtl="0" algn="l">
                        <a:spcBef>
                          <a:spcPts val="0"/>
                        </a:spcBef>
                        <a:spcAft>
                          <a:spcPts val="0"/>
                        </a:spcAft>
                        <a:buNone/>
                      </a:pPr>
                      <a:r>
                        <a:rPr lang="id"/>
                        <a:t>count($array)</a:t>
                      </a:r>
                      <a:endParaRPr/>
                    </a:p>
                  </a:txBody>
                  <a:tcPr marT="91425" marB="91425" marR="91425" marL="91425"/>
                </a:tc>
                <a:tc>
                  <a:txBody>
                    <a:bodyPr/>
                    <a:lstStyle/>
                    <a:p>
                      <a:pPr indent="0" lvl="0" marL="0" rtl="0" algn="l">
                        <a:spcBef>
                          <a:spcPts val="0"/>
                        </a:spcBef>
                        <a:spcAft>
                          <a:spcPts val="0"/>
                        </a:spcAft>
                        <a:buNone/>
                      </a:pPr>
                      <a:r>
                        <a:rPr lang="id"/>
                        <a:t>Mengambil total data di array</a:t>
                      </a:r>
                      <a:endParaRPr/>
                    </a:p>
                  </a:txBody>
                  <a:tcPr marT="91425" marB="91425" marR="91425" marL="91425"/>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Operasi Array</a:t>
            </a:r>
            <a:endParaRPr/>
          </a:p>
        </p:txBody>
      </p:sp>
      <p:pic>
        <p:nvPicPr>
          <p:cNvPr id="420" name="Google Shape;420;p69"/>
          <p:cNvPicPr preferRelativeResize="0"/>
          <p:nvPr/>
        </p:nvPicPr>
        <p:blipFill>
          <a:blip r:embed="rId3">
            <a:alphaModFix/>
          </a:blip>
          <a:stretch>
            <a:fillRect/>
          </a:stretch>
        </p:blipFill>
        <p:spPr>
          <a:xfrm>
            <a:off x="152400" y="2006250"/>
            <a:ext cx="7308581" cy="298484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Array Sebagai Map</a:t>
            </a:r>
            <a:endParaRPr/>
          </a:p>
        </p:txBody>
      </p:sp>
      <p:sp>
        <p:nvSpPr>
          <p:cNvPr id="426" name="Google Shape;426;p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Biasanya di kebanyakan bahasa pemrograman, terdapat tipe data bernama Map, yaitu asosiasi antara key dan value</a:t>
            </a:r>
            <a:endParaRPr/>
          </a:p>
          <a:p>
            <a:pPr indent="-311150" lvl="0" marL="457200" rtl="0" algn="l">
              <a:spcBef>
                <a:spcPts val="0"/>
              </a:spcBef>
              <a:spcAft>
                <a:spcPts val="0"/>
              </a:spcAft>
              <a:buSzPts val="1300"/>
              <a:buChar char="●"/>
            </a:pPr>
            <a:r>
              <a:rPr lang="id"/>
              <a:t>Namun di PHP, Map bisa dibuat menggunakan Array</a:t>
            </a:r>
            <a:endParaRPr/>
          </a:p>
          <a:p>
            <a:pPr indent="-311150" lvl="0" marL="457200" rtl="0" algn="l">
              <a:spcBef>
                <a:spcPts val="0"/>
              </a:spcBef>
              <a:spcAft>
                <a:spcPts val="0"/>
              </a:spcAft>
              <a:buSzPts val="1300"/>
              <a:buChar char="●"/>
            </a:pPr>
            <a:r>
              <a:rPr lang="id"/>
              <a:t>Secara default Array akan menggunakan index (number) sebagai key dan value nya kita bisa bebas memasukkan data ke dalam Array</a:t>
            </a:r>
            <a:endParaRPr/>
          </a:p>
          <a:p>
            <a:pPr indent="-311150" lvl="0" marL="457200" rtl="0" algn="l">
              <a:spcBef>
                <a:spcPts val="0"/>
              </a:spcBef>
              <a:spcAft>
                <a:spcPts val="0"/>
              </a:spcAft>
              <a:buSzPts val="1300"/>
              <a:buChar char="●"/>
            </a:pPr>
            <a:r>
              <a:rPr lang="id"/>
              <a:t>Namun jika kita ingin, kita juga bisa mengubah index nya tidak harus menggunakan number, bisa gunakan tipe data lain, seperti string misal nya</a:t>
            </a:r>
            <a:endParaRPr/>
          </a:p>
          <a:p>
            <a:pPr indent="-311150" lvl="0" marL="457200" rtl="0" algn="l">
              <a:spcBef>
                <a:spcPts val="0"/>
              </a:spcBef>
              <a:spcAft>
                <a:spcPts val="0"/>
              </a:spcAft>
              <a:buSzPts val="1300"/>
              <a:buChar char="●"/>
            </a:pPr>
            <a:r>
              <a:rPr lang="id"/>
              <a:t>Hal tersebut terlihat seperti Map di bahasa pemrograman lain</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Map</a:t>
            </a:r>
            <a:endParaRPr/>
          </a:p>
        </p:txBody>
      </p:sp>
      <p:pic>
        <p:nvPicPr>
          <p:cNvPr id="432" name="Google Shape;432;p71"/>
          <p:cNvPicPr preferRelativeResize="0"/>
          <p:nvPr/>
        </p:nvPicPr>
        <p:blipFill>
          <a:blip r:embed="rId3">
            <a:alphaModFix/>
          </a:blip>
          <a:stretch>
            <a:fillRect/>
          </a:stretch>
        </p:blipFill>
        <p:spPr>
          <a:xfrm>
            <a:off x="152400" y="2006250"/>
            <a:ext cx="5893998" cy="2984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PHP</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Array di dalam Array</a:t>
            </a:r>
            <a:endParaRPr/>
          </a:p>
        </p:txBody>
      </p:sp>
      <p:sp>
        <p:nvSpPr>
          <p:cNvPr id="438" name="Google Shape;438;p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Seperti dijelaskan di awal, Array di PHP bisa berisikan data apapun</a:t>
            </a:r>
            <a:endParaRPr/>
          </a:p>
          <a:p>
            <a:pPr indent="-311150" lvl="0" marL="457200" rtl="0" algn="l">
              <a:spcBef>
                <a:spcPts val="0"/>
              </a:spcBef>
              <a:spcAft>
                <a:spcPts val="0"/>
              </a:spcAft>
              <a:buSzPts val="1300"/>
              <a:buChar char="●"/>
            </a:pPr>
            <a:r>
              <a:rPr lang="id"/>
              <a:t>Sehingga kita juga bisa membuat array di dalam array jika memang dibutuhkan</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Array di dalam Array</a:t>
            </a:r>
            <a:endParaRPr/>
          </a:p>
        </p:txBody>
      </p:sp>
      <p:pic>
        <p:nvPicPr>
          <p:cNvPr id="444" name="Google Shape;444;p73"/>
          <p:cNvPicPr preferRelativeResize="0"/>
          <p:nvPr/>
        </p:nvPicPr>
        <p:blipFill>
          <a:blip r:embed="rId3">
            <a:alphaModFix/>
          </a:blip>
          <a:stretch>
            <a:fillRect/>
          </a:stretch>
        </p:blipFill>
        <p:spPr>
          <a:xfrm>
            <a:off x="152400" y="2006250"/>
            <a:ext cx="8839200" cy="2911583"/>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7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Aritmatika</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Aritmatika (1)</a:t>
            </a:r>
            <a:endParaRPr/>
          </a:p>
        </p:txBody>
      </p:sp>
      <p:graphicFrame>
        <p:nvGraphicFramePr>
          <p:cNvPr id="455" name="Google Shape;455;p75"/>
          <p:cNvGraphicFramePr/>
          <p:nvPr/>
        </p:nvGraphicFramePr>
        <p:xfrm>
          <a:off x="952500" y="2056625"/>
          <a:ext cx="3000000" cy="3000000"/>
        </p:xfrm>
        <a:graphic>
          <a:graphicData uri="http://schemas.openxmlformats.org/drawingml/2006/table">
            <a:tbl>
              <a:tblPr>
                <a:noFill/>
                <a:tableStyleId>{D11315A5-8E8B-4985-AB67-102CEEAD4A40}</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+$variable</a:t>
                      </a:r>
                      <a:endParaRPr/>
                    </a:p>
                  </a:txBody>
                  <a:tcPr marT="91425" marB="91425" marR="91425" marL="91425"/>
                </a:tc>
                <a:tc>
                  <a:txBody>
                    <a:bodyPr/>
                    <a:lstStyle/>
                    <a:p>
                      <a:pPr indent="0" lvl="0" marL="0" rtl="0" algn="l">
                        <a:spcBef>
                          <a:spcPts val="0"/>
                        </a:spcBef>
                        <a:spcAft>
                          <a:spcPts val="0"/>
                        </a:spcAft>
                        <a:buNone/>
                      </a:pPr>
                      <a:r>
                        <a:rPr lang="id"/>
                        <a:t>Positif</a:t>
                      </a:r>
                      <a:endParaRPr/>
                    </a:p>
                  </a:txBody>
                  <a:tcPr marT="91425" marB="91425" marR="91425" marL="91425"/>
                </a:tc>
              </a:tr>
              <a:tr h="381000">
                <a:tc>
                  <a:txBody>
                    <a:bodyPr/>
                    <a:lstStyle/>
                    <a:p>
                      <a:pPr indent="0" lvl="0" marL="0" rtl="0" algn="l">
                        <a:spcBef>
                          <a:spcPts val="0"/>
                        </a:spcBef>
                        <a:spcAft>
                          <a:spcPts val="0"/>
                        </a:spcAft>
                        <a:buNone/>
                      </a:pPr>
                      <a:r>
                        <a:rPr lang="id"/>
                        <a:t>-$variable</a:t>
                      </a:r>
                      <a:endParaRPr/>
                    </a:p>
                  </a:txBody>
                  <a:tcPr marT="91425" marB="91425" marR="91425" marL="91425"/>
                </a:tc>
                <a:tc>
                  <a:txBody>
                    <a:bodyPr/>
                    <a:lstStyle/>
                    <a:p>
                      <a:pPr indent="0" lvl="0" marL="0" rtl="0" algn="l">
                        <a:spcBef>
                          <a:spcPts val="0"/>
                        </a:spcBef>
                        <a:spcAft>
                          <a:spcPts val="0"/>
                        </a:spcAft>
                        <a:buNone/>
                      </a:pPr>
                      <a:r>
                        <a:rPr lang="id"/>
                        <a:t>Negatif</a:t>
                      </a:r>
                      <a:endParaRPr/>
                    </a:p>
                  </a:txBody>
                  <a:tcPr marT="91425" marB="91425" marR="91425" marL="91425"/>
                </a:tc>
              </a:tr>
              <a:tr h="381000">
                <a:tc>
                  <a:txBody>
                    <a:bodyPr/>
                    <a:lstStyle/>
                    <a:p>
                      <a:pPr indent="0" lvl="0" marL="0" rtl="0" algn="l">
                        <a:spcBef>
                          <a:spcPts val="0"/>
                        </a:spcBef>
                        <a:spcAft>
                          <a:spcPts val="0"/>
                        </a:spcAft>
                        <a:buNone/>
                      </a:pPr>
                      <a:r>
                        <a:rPr lang="id"/>
                        <a:t>$variable + $variable</a:t>
                      </a:r>
                      <a:endParaRPr/>
                    </a:p>
                  </a:txBody>
                  <a:tcPr marT="91425" marB="91425" marR="91425" marL="91425"/>
                </a:tc>
                <a:tc>
                  <a:txBody>
                    <a:bodyPr/>
                    <a:lstStyle/>
                    <a:p>
                      <a:pPr indent="0" lvl="0" marL="0" rtl="0" algn="l">
                        <a:spcBef>
                          <a:spcPts val="0"/>
                        </a:spcBef>
                        <a:spcAft>
                          <a:spcPts val="0"/>
                        </a:spcAft>
                        <a:buNone/>
                      </a:pPr>
                      <a:r>
                        <a:rPr lang="id"/>
                        <a:t>Penambahan</a:t>
                      </a:r>
                      <a:endParaRPr/>
                    </a:p>
                  </a:txBody>
                  <a:tcPr marT="91425" marB="91425" marR="91425" marL="91425"/>
                </a:tc>
              </a:tr>
              <a:tr h="381000">
                <a:tc>
                  <a:txBody>
                    <a:bodyPr/>
                    <a:lstStyle/>
                    <a:p>
                      <a:pPr indent="0" lvl="0" marL="0" rtl="0" algn="l">
                        <a:spcBef>
                          <a:spcPts val="0"/>
                        </a:spcBef>
                        <a:spcAft>
                          <a:spcPts val="0"/>
                        </a:spcAft>
                        <a:buNone/>
                      </a:pPr>
                      <a:r>
                        <a:rPr lang="id"/>
                        <a:t>$variable - $variable</a:t>
                      </a:r>
                      <a:endParaRPr/>
                    </a:p>
                  </a:txBody>
                  <a:tcPr marT="91425" marB="91425" marR="91425" marL="91425"/>
                </a:tc>
                <a:tc>
                  <a:txBody>
                    <a:bodyPr/>
                    <a:lstStyle/>
                    <a:p>
                      <a:pPr indent="0" lvl="0" marL="0" rtl="0" algn="l">
                        <a:spcBef>
                          <a:spcPts val="0"/>
                        </a:spcBef>
                        <a:spcAft>
                          <a:spcPts val="0"/>
                        </a:spcAft>
                        <a:buNone/>
                      </a:pPr>
                      <a:r>
                        <a:rPr lang="id"/>
                        <a:t>Pengurangan</a:t>
                      </a:r>
                      <a:endParaRPr/>
                    </a:p>
                  </a:txBody>
                  <a:tcPr marT="91425" marB="91425" marR="91425" marL="91425"/>
                </a:tc>
              </a:tr>
              <a:tr h="381000">
                <a:tc>
                  <a:txBody>
                    <a:bodyPr/>
                    <a:lstStyle/>
                    <a:p>
                      <a:pPr indent="0" lvl="0" marL="0" rtl="0" algn="l">
                        <a:spcBef>
                          <a:spcPts val="0"/>
                        </a:spcBef>
                        <a:spcAft>
                          <a:spcPts val="0"/>
                        </a:spcAft>
                        <a:buNone/>
                      </a:pPr>
                      <a:r>
                        <a:rPr lang="id"/>
                        <a:t>$variable * $variable</a:t>
                      </a:r>
                      <a:endParaRPr/>
                    </a:p>
                  </a:txBody>
                  <a:tcPr marT="91425" marB="91425" marR="91425" marL="91425"/>
                </a:tc>
                <a:tc>
                  <a:txBody>
                    <a:bodyPr/>
                    <a:lstStyle/>
                    <a:p>
                      <a:pPr indent="0" lvl="0" marL="0" rtl="0" algn="l">
                        <a:spcBef>
                          <a:spcPts val="0"/>
                        </a:spcBef>
                        <a:spcAft>
                          <a:spcPts val="0"/>
                        </a:spcAft>
                        <a:buNone/>
                      </a:pPr>
                      <a:r>
                        <a:rPr lang="id"/>
                        <a:t>Perkalian</a:t>
                      </a:r>
                      <a:endParaRPr/>
                    </a:p>
                  </a:txBody>
                  <a:tcPr marT="91425" marB="91425" marR="91425" marL="91425"/>
                </a:tc>
              </a:tr>
              <a:tr h="381000">
                <a:tc>
                  <a:txBody>
                    <a:bodyPr/>
                    <a:lstStyle/>
                    <a:p>
                      <a:pPr indent="0" lvl="0" marL="0" rtl="0" algn="l">
                        <a:spcBef>
                          <a:spcPts val="0"/>
                        </a:spcBef>
                        <a:spcAft>
                          <a:spcPts val="0"/>
                        </a:spcAft>
                        <a:buNone/>
                      </a:pPr>
                      <a:r>
                        <a:rPr lang="id"/>
                        <a:t>$variable / $variable</a:t>
                      </a:r>
                      <a:endParaRPr/>
                    </a:p>
                  </a:txBody>
                  <a:tcPr marT="91425" marB="91425" marR="91425" marL="91425"/>
                </a:tc>
                <a:tc>
                  <a:txBody>
                    <a:bodyPr/>
                    <a:lstStyle/>
                    <a:p>
                      <a:pPr indent="0" lvl="0" marL="0" rtl="0" algn="l">
                        <a:spcBef>
                          <a:spcPts val="0"/>
                        </a:spcBef>
                        <a:spcAft>
                          <a:spcPts val="0"/>
                        </a:spcAft>
                        <a:buNone/>
                      </a:pPr>
                      <a:r>
                        <a:rPr lang="id"/>
                        <a:t>Pembagian</a:t>
                      </a:r>
                      <a:endParaRPr/>
                    </a:p>
                  </a:txBody>
                  <a:tcPr marT="91425" marB="91425" marR="91425" marL="91425"/>
                </a:tc>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Aritmatika (2)</a:t>
            </a:r>
            <a:endParaRPr/>
          </a:p>
        </p:txBody>
      </p:sp>
      <p:graphicFrame>
        <p:nvGraphicFramePr>
          <p:cNvPr id="461" name="Google Shape;461;p76"/>
          <p:cNvGraphicFramePr/>
          <p:nvPr/>
        </p:nvGraphicFramePr>
        <p:xfrm>
          <a:off x="952500" y="2056625"/>
          <a:ext cx="3000000" cy="3000000"/>
        </p:xfrm>
        <a:graphic>
          <a:graphicData uri="http://schemas.openxmlformats.org/drawingml/2006/table">
            <a:tbl>
              <a:tblPr>
                <a:noFill/>
                <a:tableStyleId>{D11315A5-8E8B-4985-AB67-102CEEAD4A40}</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$variable % $variable</a:t>
                      </a:r>
                      <a:endParaRPr/>
                    </a:p>
                  </a:txBody>
                  <a:tcPr marT="91425" marB="91425" marR="91425" marL="91425"/>
                </a:tc>
                <a:tc>
                  <a:txBody>
                    <a:bodyPr/>
                    <a:lstStyle/>
                    <a:p>
                      <a:pPr indent="0" lvl="0" marL="0" rtl="0" algn="l">
                        <a:spcBef>
                          <a:spcPts val="0"/>
                        </a:spcBef>
                        <a:spcAft>
                          <a:spcPts val="0"/>
                        </a:spcAft>
                        <a:buNone/>
                      </a:pPr>
                      <a:r>
                        <a:rPr lang="id"/>
                        <a:t>Sisa bagi</a:t>
                      </a:r>
                      <a:endParaRPr/>
                    </a:p>
                  </a:txBody>
                  <a:tcPr marT="91425" marB="91425" marR="91425" marL="91425"/>
                </a:tc>
              </a:tr>
              <a:tr h="381000">
                <a:tc>
                  <a:txBody>
                    <a:bodyPr/>
                    <a:lstStyle/>
                    <a:p>
                      <a:pPr indent="0" lvl="0" marL="0" rtl="0" algn="l">
                        <a:spcBef>
                          <a:spcPts val="0"/>
                        </a:spcBef>
                        <a:spcAft>
                          <a:spcPts val="0"/>
                        </a:spcAft>
                        <a:buNone/>
                      </a:pPr>
                      <a:r>
                        <a:rPr lang="id"/>
                        <a:t>$variable ** $variable</a:t>
                      </a:r>
                      <a:endParaRPr/>
                    </a:p>
                  </a:txBody>
                  <a:tcPr marT="91425" marB="91425" marR="91425" marL="91425"/>
                </a:tc>
                <a:tc>
                  <a:txBody>
                    <a:bodyPr/>
                    <a:lstStyle/>
                    <a:p>
                      <a:pPr indent="0" lvl="0" marL="0" rtl="0" algn="l">
                        <a:spcBef>
                          <a:spcPts val="0"/>
                        </a:spcBef>
                        <a:spcAft>
                          <a:spcPts val="0"/>
                        </a:spcAft>
                        <a:buNone/>
                      </a:pPr>
                      <a:r>
                        <a:rPr lang="id"/>
                        <a:t>Pangkat</a:t>
                      </a:r>
                      <a:endParaRPr/>
                    </a:p>
                  </a:txBody>
                  <a:tcPr marT="91425" marB="91425" marR="91425" marL="91425"/>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Aritmatika</a:t>
            </a:r>
            <a:endParaRPr/>
          </a:p>
        </p:txBody>
      </p:sp>
      <p:pic>
        <p:nvPicPr>
          <p:cNvPr id="467" name="Google Shape;467;p77"/>
          <p:cNvPicPr preferRelativeResize="0"/>
          <p:nvPr/>
        </p:nvPicPr>
        <p:blipFill>
          <a:blip r:embed="rId3">
            <a:alphaModFix/>
          </a:blip>
          <a:stretch>
            <a:fillRect/>
          </a:stretch>
        </p:blipFill>
        <p:spPr>
          <a:xfrm>
            <a:off x="152400" y="2006250"/>
            <a:ext cx="8839202" cy="242438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7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Penugasan</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Penugasan</a:t>
            </a:r>
            <a:endParaRPr/>
          </a:p>
        </p:txBody>
      </p:sp>
      <p:sp>
        <p:nvSpPr>
          <p:cNvPr id="478" name="Google Shape;478;p7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penugasan di PHP sama seperti bahasa pemrograman lain, yaitu dengan menggunakan karakter = (sama dengan)</a:t>
            </a:r>
            <a:endParaRPr/>
          </a:p>
          <a:p>
            <a:pPr indent="-311150" lvl="0" marL="457200" rtl="0" algn="l">
              <a:spcBef>
                <a:spcPts val="0"/>
              </a:spcBef>
              <a:spcAft>
                <a:spcPts val="0"/>
              </a:spcAft>
              <a:buSzPts val="1300"/>
              <a:buChar char="●"/>
            </a:pPr>
            <a:r>
              <a:rPr lang="id"/>
              <a:t>Operator penugasan sudah sering kita gunakan, terutama ketika mengubah value sebuah variable</a:t>
            </a:r>
            <a:endParaRPr/>
          </a:p>
          <a:p>
            <a:pPr indent="-311150" lvl="0" marL="457200" rtl="0" algn="l">
              <a:spcBef>
                <a:spcPts val="0"/>
              </a:spcBef>
              <a:spcAft>
                <a:spcPts val="0"/>
              </a:spcAft>
              <a:buSzPts val="1300"/>
              <a:buChar char="●"/>
            </a:pPr>
            <a:r>
              <a:rPr lang="id"/>
              <a:t>Namun selain hal itu, operasi penugasan juga bisa digunakan untuk operasi aritmatika</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Penugasan Aritmatika</a:t>
            </a:r>
            <a:endParaRPr/>
          </a:p>
        </p:txBody>
      </p:sp>
      <p:graphicFrame>
        <p:nvGraphicFramePr>
          <p:cNvPr id="484" name="Google Shape;484;p80"/>
          <p:cNvGraphicFramePr/>
          <p:nvPr/>
        </p:nvGraphicFramePr>
        <p:xfrm>
          <a:off x="952500" y="2190750"/>
          <a:ext cx="3000000" cy="3000000"/>
        </p:xfrm>
        <a:graphic>
          <a:graphicData uri="http://schemas.openxmlformats.org/drawingml/2006/table">
            <a:tbl>
              <a:tblPr>
                <a:noFill/>
                <a:tableStyleId>{D11315A5-8E8B-4985-AB67-102CEEAD4A40}</a:tableStyleId>
              </a:tblPr>
              <a:tblGrid>
                <a:gridCol w="3619500"/>
                <a:gridCol w="3619500"/>
              </a:tblGrid>
              <a:tr h="381000">
                <a:tc>
                  <a:txBody>
                    <a:bodyPr/>
                    <a:lstStyle/>
                    <a:p>
                      <a:pPr indent="0" lvl="0" marL="0" rtl="0" algn="l">
                        <a:spcBef>
                          <a:spcPts val="0"/>
                        </a:spcBef>
                        <a:spcAft>
                          <a:spcPts val="0"/>
                        </a:spcAft>
                        <a:buNone/>
                      </a:pPr>
                      <a:r>
                        <a:rPr lang="id"/>
                        <a:t>Penugasan</a:t>
                      </a:r>
                      <a:endParaRPr/>
                    </a:p>
                  </a:txBody>
                  <a:tcPr marT="91425" marB="91425" marR="91425" marL="91425"/>
                </a:tc>
                <a:tc>
                  <a:txBody>
                    <a:bodyPr/>
                    <a:lstStyle/>
                    <a:p>
                      <a:pPr indent="0" lvl="0" marL="0" rtl="0" algn="l">
                        <a:spcBef>
                          <a:spcPts val="0"/>
                        </a:spcBef>
                        <a:spcAft>
                          <a:spcPts val="0"/>
                        </a:spcAft>
                        <a:buNone/>
                      </a:pPr>
                      <a:r>
                        <a:rPr lang="id"/>
                        <a:t>Keterangan</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$a = $a + b</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$a = $a - b</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$a = $a * b</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$a = $a / b</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$a = $a % b</a:t>
                      </a:r>
                      <a:endParaRPr/>
                    </a:p>
                  </a:txBody>
                  <a:tcPr marT="91425" marB="91425" marR="91425" marL="91425"/>
                </a:tc>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Penugasan Aritmatika</a:t>
            </a:r>
            <a:endParaRPr/>
          </a:p>
        </p:txBody>
      </p:sp>
      <p:pic>
        <p:nvPicPr>
          <p:cNvPr id="490" name="Google Shape;490;p81"/>
          <p:cNvPicPr preferRelativeResize="0"/>
          <p:nvPr/>
        </p:nvPicPr>
        <p:blipFill>
          <a:blip r:embed="rId3">
            <a:alphaModFix/>
          </a:blip>
          <a:stretch>
            <a:fillRect/>
          </a:stretch>
        </p:blipFill>
        <p:spPr>
          <a:xfrm>
            <a:off x="152400" y="2006250"/>
            <a:ext cx="6230614" cy="2984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PHP</a:t>
            </a:r>
            <a:endParaRPr/>
          </a:p>
        </p:txBody>
      </p:sp>
      <p:sp>
        <p:nvSpPr>
          <p:cNvPr id="123" name="Google Shape;123;p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singkatan dari PHP : Hypertext Preprocessor</a:t>
            </a:r>
            <a:endParaRPr/>
          </a:p>
          <a:p>
            <a:pPr indent="-311150" lvl="0" marL="457200" rtl="0" algn="l">
              <a:spcBef>
                <a:spcPts val="0"/>
              </a:spcBef>
              <a:spcAft>
                <a:spcPts val="0"/>
              </a:spcAft>
              <a:buSzPts val="1300"/>
              <a:buChar char="●"/>
            </a:pPr>
            <a:r>
              <a:rPr lang="id"/>
              <a:t>PHP banyak digunakan sebagai bahasa pemrograman yang dikhususkan untuk web development</a:t>
            </a:r>
            <a:endParaRPr/>
          </a:p>
          <a:p>
            <a:pPr indent="-311150" lvl="0" marL="457200" rtl="0" algn="l">
              <a:spcBef>
                <a:spcPts val="0"/>
              </a:spcBef>
              <a:spcAft>
                <a:spcPts val="0"/>
              </a:spcAft>
              <a:buSzPts val="1300"/>
              <a:buChar char="●"/>
            </a:pPr>
            <a:r>
              <a:rPr lang="id"/>
              <a:t>PHP sangat mudah digunakan dan banyak sekali diadopsi oleh programmer web</a:t>
            </a:r>
            <a:endParaRPr/>
          </a:p>
          <a:p>
            <a:pPr indent="-311150" lvl="0" marL="457200" rtl="0" algn="l">
              <a:spcBef>
                <a:spcPts val="0"/>
              </a:spcBef>
              <a:spcAft>
                <a:spcPts val="0"/>
              </a:spcAft>
              <a:buSzPts val="1300"/>
              <a:buChar char="●"/>
            </a:pPr>
            <a:r>
              <a:rPr lang="id"/>
              <a:t>Bahkan hampir mayoritas kebanyakan web di dunia dibuat menggunakan PHP</a:t>
            </a:r>
            <a:endParaRPr/>
          </a:p>
          <a:p>
            <a:pPr indent="-311150" lvl="0" marL="457200" rtl="0" algn="l">
              <a:spcBef>
                <a:spcPts val="0"/>
              </a:spcBef>
              <a:spcAft>
                <a:spcPts val="0"/>
              </a:spcAft>
              <a:buSzPts val="1300"/>
              <a:buChar char="●"/>
            </a:pPr>
            <a:r>
              <a:rPr lang="id"/>
              <a:t>PHP pertama kali dibuat oleh Rasmus Lerdorf pada tahun 1995</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8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sp>
        <p:nvSpPr>
          <p:cNvPr id="501" name="Google Shape;501;p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perbandingan, seperti namanya, digunakan untuk membandingan dua buat value</a:t>
            </a:r>
            <a:endParaRPr/>
          </a:p>
          <a:p>
            <a:pPr indent="-311150" lvl="0" marL="457200" rtl="0" algn="l">
              <a:spcBef>
                <a:spcPts val="0"/>
              </a:spcBef>
              <a:spcAft>
                <a:spcPts val="0"/>
              </a:spcAft>
              <a:buSzPts val="1300"/>
              <a:buChar char="●"/>
            </a:pPr>
            <a:r>
              <a:rPr lang="id"/>
              <a:t>Hasil dari operator perbandingan adalah boolean, true jika perbandingannya benar, false jika perbandingannya salah</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 (1)</a:t>
            </a:r>
            <a:endParaRPr/>
          </a:p>
        </p:txBody>
      </p:sp>
      <p:graphicFrame>
        <p:nvGraphicFramePr>
          <p:cNvPr id="507" name="Google Shape;507;p84"/>
          <p:cNvGraphicFramePr/>
          <p:nvPr/>
        </p:nvGraphicFramePr>
        <p:xfrm>
          <a:off x="952500" y="2048750"/>
          <a:ext cx="3000000" cy="3000000"/>
        </p:xfrm>
        <a:graphic>
          <a:graphicData uri="http://schemas.openxmlformats.org/drawingml/2006/table">
            <a:tbl>
              <a:tblPr>
                <a:noFill/>
                <a:tableStyleId>{D11315A5-8E8B-4985-AB67-102CEEAD4A40}</a:tableStyleId>
              </a:tblPr>
              <a:tblGrid>
                <a:gridCol w="1229675"/>
                <a:gridCol w="1860775"/>
                <a:gridCol w="414855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Nama</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Sama dengan</a:t>
                      </a:r>
                      <a:endParaRPr/>
                    </a:p>
                  </a:txBody>
                  <a:tcPr marT="91425" marB="91425" marR="91425" marL="91425"/>
                </a:tc>
                <a:tc>
                  <a:txBody>
                    <a:bodyPr/>
                    <a:lstStyle/>
                    <a:p>
                      <a:pPr indent="0" lvl="0" marL="0" rtl="0" algn="l">
                        <a:spcBef>
                          <a:spcPts val="0"/>
                        </a:spcBef>
                        <a:spcAft>
                          <a:spcPts val="0"/>
                        </a:spcAft>
                        <a:buNone/>
                      </a:pPr>
                      <a:r>
                        <a:rPr lang="id"/>
                        <a:t>true jika $a sama dengan $b setelah dilakukan konversi tipe data</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Identik</a:t>
                      </a:r>
                      <a:endParaRPr/>
                    </a:p>
                  </a:txBody>
                  <a:tcPr marT="91425" marB="91425" marR="91425" marL="91425"/>
                </a:tc>
                <a:tc>
                  <a:txBody>
                    <a:bodyPr/>
                    <a:lstStyle/>
                    <a:p>
                      <a:pPr indent="0" lvl="0" marL="0" rtl="0" algn="l">
                        <a:spcBef>
                          <a:spcPts val="0"/>
                        </a:spcBef>
                        <a:spcAft>
                          <a:spcPts val="0"/>
                        </a:spcAft>
                        <a:buNone/>
                      </a:pPr>
                      <a:r>
                        <a:rPr lang="id"/>
                        <a:t>true jika $a sama dengan $b dan memiliki tipe data yang sama</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Tidak sama dengan</a:t>
                      </a:r>
                      <a:endParaRPr/>
                    </a:p>
                  </a:txBody>
                  <a:tcPr marT="91425" marB="91425" marR="91425" marL="91425"/>
                </a:tc>
                <a:tc>
                  <a:txBody>
                    <a:bodyPr/>
                    <a:lstStyle/>
                    <a:p>
                      <a:pPr indent="0" lvl="0" marL="0" rtl="0" algn="l">
                        <a:spcBef>
                          <a:spcPts val="0"/>
                        </a:spcBef>
                        <a:spcAft>
                          <a:spcPts val="0"/>
                        </a:spcAft>
                        <a:buNone/>
                      </a:pPr>
                      <a:r>
                        <a:rPr lang="id"/>
                        <a:t>true jika $a tidak sama dengan $b setelah dilakukan konversi tipe data</a:t>
                      </a:r>
                      <a:endParaRPr/>
                    </a:p>
                  </a:txBody>
                  <a:tcPr marT="91425" marB="91425" marR="91425" marL="91425"/>
                </a:tc>
              </a:tr>
              <a:tr h="381000">
                <a:tc>
                  <a:txBody>
                    <a:bodyPr/>
                    <a:lstStyle/>
                    <a:p>
                      <a:pPr indent="0" lvl="0" marL="0" rtl="0" algn="l">
                        <a:spcBef>
                          <a:spcPts val="0"/>
                        </a:spcBef>
                        <a:spcAft>
                          <a:spcPts val="0"/>
                        </a:spcAft>
                        <a:buNone/>
                      </a:pPr>
                      <a:r>
                        <a:rPr lang="id"/>
                        <a:t>$a &lt;&gt; $b</a:t>
                      </a:r>
                      <a:endParaRPr/>
                    </a:p>
                  </a:txBody>
                  <a:tcPr marT="91425" marB="91425" marR="91425" marL="91425"/>
                </a:tc>
                <a:tc>
                  <a:txBody>
                    <a:bodyPr/>
                    <a:lstStyle/>
                    <a:p>
                      <a:pPr indent="0" lvl="0" marL="0" rtl="0" algn="l">
                        <a:spcBef>
                          <a:spcPts val="0"/>
                        </a:spcBef>
                        <a:spcAft>
                          <a:spcPts val="0"/>
                        </a:spcAft>
                        <a:buNone/>
                      </a:pPr>
                      <a:r>
                        <a:rPr lang="id"/>
                        <a:t>Tidak sama dengan</a:t>
                      </a:r>
                      <a:endParaRPr/>
                    </a:p>
                  </a:txBody>
                  <a:tcPr marT="91425" marB="91425" marR="91425" marL="91425"/>
                </a:tc>
                <a:tc>
                  <a:txBody>
                    <a:bodyPr/>
                    <a:lstStyle/>
                    <a:p>
                      <a:pPr indent="0" lvl="0" marL="0" rtl="0" algn="l">
                        <a:spcBef>
                          <a:spcPts val="0"/>
                        </a:spcBef>
                        <a:spcAft>
                          <a:spcPts val="0"/>
                        </a:spcAft>
                        <a:buNone/>
                      </a:pPr>
                      <a:r>
                        <a:rPr lang="id"/>
                        <a:t>true jika $a tidak sama dengan $b setelah dilakukan konversi tipe data</a:t>
                      </a:r>
                      <a:endParaRPr/>
                    </a:p>
                  </a:txBody>
                  <a:tcPr marT="91425" marB="91425" marR="91425" marL="91425"/>
                </a:tc>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 (2)</a:t>
            </a:r>
            <a:endParaRPr/>
          </a:p>
        </p:txBody>
      </p:sp>
      <p:graphicFrame>
        <p:nvGraphicFramePr>
          <p:cNvPr id="513" name="Google Shape;513;p85"/>
          <p:cNvGraphicFramePr/>
          <p:nvPr/>
        </p:nvGraphicFramePr>
        <p:xfrm>
          <a:off x="954300" y="1977750"/>
          <a:ext cx="3000000" cy="3000000"/>
        </p:xfrm>
        <a:graphic>
          <a:graphicData uri="http://schemas.openxmlformats.org/drawingml/2006/table">
            <a:tbl>
              <a:tblPr>
                <a:noFill/>
                <a:tableStyleId>{D11315A5-8E8B-4985-AB67-102CEEAD4A40}</a:tableStyleId>
              </a:tblPr>
              <a:tblGrid>
                <a:gridCol w="1229675"/>
                <a:gridCol w="1860775"/>
                <a:gridCol w="414855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Nama</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Tidak identik</a:t>
                      </a:r>
                      <a:endParaRPr/>
                    </a:p>
                  </a:txBody>
                  <a:tcPr marT="91425" marB="91425" marR="91425" marL="91425"/>
                </a:tc>
                <a:tc>
                  <a:txBody>
                    <a:bodyPr/>
                    <a:lstStyle/>
                    <a:p>
                      <a:pPr indent="0" lvl="0" marL="0" rtl="0" algn="l">
                        <a:spcBef>
                          <a:spcPts val="0"/>
                        </a:spcBef>
                        <a:spcAft>
                          <a:spcPts val="0"/>
                        </a:spcAft>
                        <a:buNone/>
                      </a:pPr>
                      <a:r>
                        <a:rPr lang="id"/>
                        <a:t>true jika $a tidak sama dengan $b atau tidak sama tipe data</a:t>
                      </a:r>
                      <a:endParaRPr/>
                    </a:p>
                  </a:txBody>
                  <a:tcPr marT="91425" marB="91425" marR="91425" marL="91425"/>
                </a:tc>
              </a:tr>
              <a:tr h="381000">
                <a:tc>
                  <a:txBody>
                    <a:bodyPr/>
                    <a:lstStyle/>
                    <a:p>
                      <a:pPr indent="0" lvl="0" marL="0" rtl="0" algn="l">
                        <a:spcBef>
                          <a:spcPts val="0"/>
                        </a:spcBef>
                        <a:spcAft>
                          <a:spcPts val="0"/>
                        </a:spcAft>
                        <a:buNone/>
                      </a:pPr>
                      <a:r>
                        <a:rPr lang="id"/>
                        <a:t>$a &lt; $b</a:t>
                      </a:r>
                      <a:endParaRPr/>
                    </a:p>
                  </a:txBody>
                  <a:tcPr marT="91425" marB="91425" marR="91425" marL="91425"/>
                </a:tc>
                <a:tc>
                  <a:txBody>
                    <a:bodyPr/>
                    <a:lstStyle/>
                    <a:p>
                      <a:pPr indent="0" lvl="0" marL="0" rtl="0" algn="l">
                        <a:spcBef>
                          <a:spcPts val="0"/>
                        </a:spcBef>
                        <a:spcAft>
                          <a:spcPts val="0"/>
                        </a:spcAft>
                        <a:buNone/>
                      </a:pPr>
                      <a:r>
                        <a:rPr lang="id"/>
                        <a:t>Kurang dari</a:t>
                      </a:r>
                      <a:endParaRPr/>
                    </a:p>
                  </a:txBody>
                  <a:tcPr marT="91425" marB="91425" marR="91425" marL="91425"/>
                </a:tc>
                <a:tc>
                  <a:txBody>
                    <a:bodyPr/>
                    <a:lstStyle/>
                    <a:p>
                      <a:pPr indent="0" lvl="0" marL="0" rtl="0" algn="l">
                        <a:spcBef>
                          <a:spcPts val="0"/>
                        </a:spcBef>
                        <a:spcAft>
                          <a:spcPts val="0"/>
                        </a:spcAft>
                        <a:buNone/>
                      </a:pPr>
                      <a:r>
                        <a:rPr lang="id"/>
                        <a:t>true jika $a kurang dari $b</a:t>
                      </a:r>
                      <a:endParaRPr/>
                    </a:p>
                  </a:txBody>
                  <a:tcPr marT="91425" marB="91425" marR="91425" marL="91425"/>
                </a:tc>
              </a:tr>
              <a:tr h="381000">
                <a:tc>
                  <a:txBody>
                    <a:bodyPr/>
                    <a:lstStyle/>
                    <a:p>
                      <a:pPr indent="0" lvl="0" marL="0" rtl="0" algn="l">
                        <a:spcBef>
                          <a:spcPts val="0"/>
                        </a:spcBef>
                        <a:spcAft>
                          <a:spcPts val="0"/>
                        </a:spcAft>
                        <a:buNone/>
                      </a:pPr>
                      <a:r>
                        <a:rPr lang="id"/>
                        <a:t>$a &lt;= $b</a:t>
                      </a:r>
                      <a:endParaRPr/>
                    </a:p>
                  </a:txBody>
                  <a:tcPr marT="91425" marB="91425" marR="91425" marL="91425"/>
                </a:tc>
                <a:tc>
                  <a:txBody>
                    <a:bodyPr/>
                    <a:lstStyle/>
                    <a:p>
                      <a:pPr indent="0" lvl="0" marL="0" rtl="0" algn="l">
                        <a:spcBef>
                          <a:spcPts val="0"/>
                        </a:spcBef>
                        <a:spcAft>
                          <a:spcPts val="0"/>
                        </a:spcAft>
                        <a:buNone/>
                      </a:pPr>
                      <a:r>
                        <a:rPr lang="id"/>
                        <a:t>Kurang dari atau sama dengan</a:t>
                      </a:r>
                      <a:endParaRPr/>
                    </a:p>
                  </a:txBody>
                  <a:tcPr marT="91425" marB="91425" marR="91425" marL="91425"/>
                </a:tc>
                <a:tc>
                  <a:txBody>
                    <a:bodyPr/>
                    <a:lstStyle/>
                    <a:p>
                      <a:pPr indent="0" lvl="0" marL="0" rtl="0" algn="l">
                        <a:spcBef>
                          <a:spcPts val="0"/>
                        </a:spcBef>
                        <a:spcAft>
                          <a:spcPts val="0"/>
                        </a:spcAft>
                        <a:buNone/>
                      </a:pPr>
                      <a:r>
                        <a:rPr lang="id"/>
                        <a:t>true jika $a kurang dari atau sama dengan $b</a:t>
                      </a:r>
                      <a:endParaRPr/>
                    </a:p>
                  </a:txBody>
                  <a:tcPr marT="91425" marB="91425" marR="91425" marL="91425"/>
                </a:tc>
              </a:tr>
              <a:tr h="381000">
                <a:tc>
                  <a:txBody>
                    <a:bodyPr/>
                    <a:lstStyle/>
                    <a:p>
                      <a:pPr indent="0" lvl="0" marL="0" rtl="0" algn="l">
                        <a:spcBef>
                          <a:spcPts val="0"/>
                        </a:spcBef>
                        <a:spcAft>
                          <a:spcPts val="0"/>
                        </a:spcAft>
                        <a:buNone/>
                      </a:pPr>
                      <a:r>
                        <a:rPr lang="id"/>
                        <a:t>$a &gt; $b</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id"/>
                        <a:t>Lebih dari </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id"/>
                        <a:t>true jika $a lebih dari $b</a:t>
                      </a:r>
                      <a:endParaRPr/>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id"/>
                        <a:t>$a &gt;= $b</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id"/>
                        <a:t>Lebih dari sama dengan</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id"/>
                        <a:t>true jika $a lebih dari atau sama dengan $b</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Perbandingan</a:t>
            </a:r>
            <a:endParaRPr/>
          </a:p>
        </p:txBody>
      </p:sp>
      <p:pic>
        <p:nvPicPr>
          <p:cNvPr id="519" name="Google Shape;519;p86"/>
          <p:cNvPicPr preferRelativeResize="0"/>
          <p:nvPr/>
        </p:nvPicPr>
        <p:blipFill>
          <a:blip r:embed="rId3">
            <a:alphaModFix/>
          </a:blip>
          <a:stretch>
            <a:fillRect/>
          </a:stretch>
        </p:blipFill>
        <p:spPr>
          <a:xfrm>
            <a:off x="152400" y="2006250"/>
            <a:ext cx="8839198" cy="2225813"/>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8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sp>
        <p:nvSpPr>
          <p:cNvPr id="530" name="Google Shape;530;p8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logika adalah operator untuk membandingkan dua nilai boolean</a:t>
            </a:r>
            <a:endParaRPr/>
          </a:p>
          <a:p>
            <a:pPr indent="-311150" lvl="0" marL="457200" rtl="0" algn="l">
              <a:spcBef>
                <a:spcPts val="0"/>
              </a:spcBef>
              <a:spcAft>
                <a:spcPts val="0"/>
              </a:spcAft>
              <a:buSzPts val="1300"/>
              <a:buChar char="●"/>
            </a:pPr>
            <a:r>
              <a:rPr lang="id"/>
              <a:t>Hasil dari operator logika adalah boolean lagi</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graphicFrame>
        <p:nvGraphicFramePr>
          <p:cNvPr id="536" name="Google Shape;536;p89"/>
          <p:cNvGraphicFramePr/>
          <p:nvPr/>
        </p:nvGraphicFramePr>
        <p:xfrm>
          <a:off x="952500" y="2048750"/>
          <a:ext cx="3000000" cy="3000000"/>
        </p:xfrm>
        <a:graphic>
          <a:graphicData uri="http://schemas.openxmlformats.org/drawingml/2006/table">
            <a:tbl>
              <a:tblPr>
                <a:noFill/>
                <a:tableStyleId>{D11315A5-8E8B-4985-AB67-102CEEAD4A40}</a:tableStyleId>
              </a:tblPr>
              <a:tblGrid>
                <a:gridCol w="1324350"/>
                <a:gridCol w="1071900"/>
                <a:gridCol w="484275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B7B7B7"/>
                    </a:solidFill>
                  </a:tcPr>
                </a:tc>
                <a:tc>
                  <a:txBody>
                    <a:bodyPr/>
                    <a:lstStyle/>
                    <a:p>
                      <a:pPr indent="0" lvl="0" marL="0" rtl="0" algn="l">
                        <a:spcBef>
                          <a:spcPts val="0"/>
                        </a:spcBef>
                        <a:spcAft>
                          <a:spcPts val="0"/>
                        </a:spcAft>
                        <a:buNone/>
                      </a:pPr>
                      <a:r>
                        <a:rPr lang="id"/>
                        <a:t>Nama</a:t>
                      </a:r>
                      <a:endParaRPr/>
                    </a:p>
                  </a:txBody>
                  <a:tcPr marT="91425" marB="91425" marR="91425" marL="91425">
                    <a:solidFill>
                      <a:srgbClr val="B7B7B7"/>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B7B7B7"/>
                    </a:solidFill>
                  </a:tcPr>
                </a:tc>
              </a:tr>
              <a:tr h="381000">
                <a:tc>
                  <a:txBody>
                    <a:bodyPr/>
                    <a:lstStyle/>
                    <a:p>
                      <a:pPr indent="0" lvl="0" marL="0" rtl="0" algn="l">
                        <a:spcBef>
                          <a:spcPts val="0"/>
                        </a:spcBef>
                        <a:spcAft>
                          <a:spcPts val="0"/>
                        </a:spcAft>
                        <a:buNone/>
                      </a:pPr>
                      <a:r>
                        <a:rPr lang="id"/>
                        <a:t>$a &amp;&amp; $b</a:t>
                      </a:r>
                      <a:endParaRPr/>
                    </a:p>
                  </a:txBody>
                  <a:tcPr marT="91425" marB="91425" marR="91425" marL="91425"/>
                </a:tc>
                <a:tc>
                  <a:txBody>
                    <a:bodyPr/>
                    <a:lstStyle/>
                    <a:p>
                      <a:pPr indent="0" lvl="0" marL="0" rtl="0" algn="l">
                        <a:spcBef>
                          <a:spcPts val="0"/>
                        </a:spcBef>
                        <a:spcAft>
                          <a:spcPts val="0"/>
                        </a:spcAft>
                        <a:buNone/>
                      </a:pPr>
                      <a:r>
                        <a:rPr lang="id"/>
                        <a:t>And</a:t>
                      </a:r>
                      <a:endParaRPr/>
                    </a:p>
                  </a:txBody>
                  <a:tcPr marT="91425" marB="91425" marR="91425" marL="91425"/>
                </a:tc>
                <a:tc>
                  <a:txBody>
                    <a:bodyPr/>
                    <a:lstStyle/>
                    <a:p>
                      <a:pPr indent="0" lvl="0" marL="0" rtl="0" algn="l">
                        <a:spcBef>
                          <a:spcPts val="0"/>
                        </a:spcBef>
                        <a:spcAft>
                          <a:spcPts val="0"/>
                        </a:spcAft>
                        <a:buNone/>
                      </a:pPr>
                      <a:r>
                        <a:rPr lang="id"/>
                        <a:t>true jika $a dan $b keduanya true</a:t>
                      </a:r>
                      <a:endParaRPr/>
                    </a:p>
                  </a:txBody>
                  <a:tcPr marT="91425" marB="91425" marR="91425" marL="91425"/>
                </a:tc>
              </a:tr>
              <a:tr h="381000">
                <a:tc>
                  <a:txBody>
                    <a:bodyPr/>
                    <a:lstStyle/>
                    <a:p>
                      <a:pPr indent="0" lvl="0" marL="0" rtl="0" algn="l">
                        <a:spcBef>
                          <a:spcPts val="0"/>
                        </a:spcBef>
                        <a:spcAft>
                          <a:spcPts val="0"/>
                        </a:spcAft>
                        <a:buNone/>
                      </a:pPr>
                      <a:r>
                        <a:rPr lang="id"/>
                        <a:t>$a and $b</a:t>
                      </a:r>
                      <a:endParaRPr/>
                    </a:p>
                  </a:txBody>
                  <a:tcPr marT="91425" marB="91425" marR="91425" marL="91425"/>
                </a:tc>
                <a:tc>
                  <a:txBody>
                    <a:bodyPr/>
                    <a:lstStyle/>
                    <a:p>
                      <a:pPr indent="0" lvl="0" marL="0" rtl="0" algn="l">
                        <a:spcBef>
                          <a:spcPts val="0"/>
                        </a:spcBef>
                        <a:spcAft>
                          <a:spcPts val="0"/>
                        </a:spcAft>
                        <a:buNone/>
                      </a:pPr>
                      <a:r>
                        <a:rPr lang="id"/>
                        <a:t>And</a:t>
                      </a:r>
                      <a:endParaRPr/>
                    </a:p>
                  </a:txBody>
                  <a:tcPr marT="91425" marB="91425" marR="91425" marL="91425"/>
                </a:tc>
                <a:tc>
                  <a:txBody>
                    <a:bodyPr/>
                    <a:lstStyle/>
                    <a:p>
                      <a:pPr indent="0" lvl="0" marL="0" rtl="0" algn="l">
                        <a:spcBef>
                          <a:spcPts val="0"/>
                        </a:spcBef>
                        <a:spcAft>
                          <a:spcPts val="0"/>
                        </a:spcAft>
                        <a:buNone/>
                      </a:pPr>
                      <a:r>
                        <a:rPr lang="id"/>
                        <a:t>true jika $a dan $b keduanya true</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Or</a:t>
                      </a:r>
                      <a:endParaRPr/>
                    </a:p>
                  </a:txBody>
                  <a:tcPr marT="91425" marB="91425" marR="91425" marL="91425"/>
                </a:tc>
                <a:tc>
                  <a:txBody>
                    <a:bodyPr/>
                    <a:lstStyle/>
                    <a:p>
                      <a:pPr indent="0" lvl="0" marL="0" rtl="0" algn="l">
                        <a:spcBef>
                          <a:spcPts val="0"/>
                        </a:spcBef>
                        <a:spcAft>
                          <a:spcPts val="0"/>
                        </a:spcAft>
                        <a:buNone/>
                      </a:pPr>
                      <a:r>
                        <a:rPr lang="id"/>
                        <a:t>true jika $a dan $b salah satu atau keduanya true</a:t>
                      </a:r>
                      <a:endParaRPr/>
                    </a:p>
                  </a:txBody>
                  <a:tcPr marT="91425" marB="91425" marR="91425" marL="91425"/>
                </a:tc>
              </a:tr>
              <a:tr h="381000">
                <a:tc>
                  <a:txBody>
                    <a:bodyPr/>
                    <a:lstStyle/>
                    <a:p>
                      <a:pPr indent="0" lvl="0" marL="0" rtl="0" algn="l">
                        <a:spcBef>
                          <a:spcPts val="0"/>
                        </a:spcBef>
                        <a:spcAft>
                          <a:spcPts val="0"/>
                        </a:spcAft>
                        <a:buNone/>
                      </a:pPr>
                      <a:r>
                        <a:rPr lang="id"/>
                        <a:t>$a or $b</a:t>
                      </a:r>
                      <a:endParaRPr/>
                    </a:p>
                  </a:txBody>
                  <a:tcPr marT="91425" marB="91425" marR="91425" marL="91425"/>
                </a:tc>
                <a:tc>
                  <a:txBody>
                    <a:bodyPr/>
                    <a:lstStyle/>
                    <a:p>
                      <a:pPr indent="0" lvl="0" marL="0" rtl="0" algn="l">
                        <a:spcBef>
                          <a:spcPts val="0"/>
                        </a:spcBef>
                        <a:spcAft>
                          <a:spcPts val="0"/>
                        </a:spcAft>
                        <a:buNone/>
                      </a:pPr>
                      <a:r>
                        <a:rPr lang="id"/>
                        <a:t>Or</a:t>
                      </a:r>
                      <a:endParaRPr/>
                    </a:p>
                  </a:txBody>
                  <a:tcPr marT="91425" marB="91425" marR="91425" marL="91425"/>
                </a:tc>
                <a:tc>
                  <a:txBody>
                    <a:bodyPr/>
                    <a:lstStyle/>
                    <a:p>
                      <a:pPr indent="0" lvl="0" marL="0" rtl="0" algn="l">
                        <a:spcBef>
                          <a:spcPts val="0"/>
                        </a:spcBef>
                        <a:spcAft>
                          <a:spcPts val="0"/>
                        </a:spcAft>
                        <a:buNone/>
                      </a:pPr>
                      <a:r>
                        <a:rPr lang="id"/>
                        <a:t>true jika $a dan $b salah satu atau keduanya true </a:t>
                      </a:r>
                      <a:endParaRPr/>
                    </a:p>
                  </a:txBody>
                  <a:tcPr marT="91425" marB="91425" marR="91425" marL="91425"/>
                </a:tc>
              </a:tr>
              <a:tr h="381000">
                <a:tc>
                  <a:txBody>
                    <a:bodyPr/>
                    <a:lstStyle/>
                    <a:p>
                      <a:pPr indent="0" lvl="0" marL="0" rtl="0" algn="l">
                        <a:spcBef>
                          <a:spcPts val="0"/>
                        </a:spcBef>
                        <a:spcAft>
                          <a:spcPts val="0"/>
                        </a:spcAft>
                        <a:buNone/>
                      </a:pPr>
                      <a:r>
                        <a:rPr lang="id"/>
                        <a:t>! $a</a:t>
                      </a:r>
                      <a:endParaRPr/>
                    </a:p>
                  </a:txBody>
                  <a:tcPr marT="91425" marB="91425" marR="91425" marL="91425"/>
                </a:tc>
                <a:tc>
                  <a:txBody>
                    <a:bodyPr/>
                    <a:lstStyle/>
                    <a:p>
                      <a:pPr indent="0" lvl="0" marL="0" rtl="0" algn="l">
                        <a:spcBef>
                          <a:spcPts val="0"/>
                        </a:spcBef>
                        <a:spcAft>
                          <a:spcPts val="0"/>
                        </a:spcAft>
                        <a:buNone/>
                      </a:pPr>
                      <a:r>
                        <a:rPr lang="id"/>
                        <a:t>Not</a:t>
                      </a:r>
                      <a:endParaRPr/>
                    </a:p>
                  </a:txBody>
                  <a:tcPr marT="91425" marB="91425" marR="91425" marL="91425"/>
                </a:tc>
                <a:tc>
                  <a:txBody>
                    <a:bodyPr/>
                    <a:lstStyle/>
                    <a:p>
                      <a:pPr indent="0" lvl="0" marL="0" rtl="0" algn="l">
                        <a:spcBef>
                          <a:spcPts val="0"/>
                        </a:spcBef>
                        <a:spcAft>
                          <a:spcPts val="0"/>
                        </a:spcAft>
                        <a:buNone/>
                      </a:pPr>
                      <a:r>
                        <a:rPr lang="id"/>
                        <a:t>true jika $a bernilai false</a:t>
                      </a:r>
                      <a:endParaRPr/>
                    </a:p>
                  </a:txBody>
                  <a:tcPr marT="91425" marB="91425" marR="91425" marL="91425"/>
                </a:tc>
              </a:tr>
              <a:tr h="381000">
                <a:tc>
                  <a:txBody>
                    <a:bodyPr/>
                    <a:lstStyle/>
                    <a:p>
                      <a:pPr indent="0" lvl="0" marL="0" rtl="0" algn="l">
                        <a:spcBef>
                          <a:spcPts val="0"/>
                        </a:spcBef>
                        <a:spcAft>
                          <a:spcPts val="0"/>
                        </a:spcAft>
                        <a:buNone/>
                      </a:pPr>
                      <a:r>
                        <a:rPr lang="id"/>
                        <a:t>$a xor $b</a:t>
                      </a:r>
                      <a:endParaRPr/>
                    </a:p>
                  </a:txBody>
                  <a:tcPr marT="91425" marB="91425" marR="91425" marL="91425"/>
                </a:tc>
                <a:tc>
                  <a:txBody>
                    <a:bodyPr/>
                    <a:lstStyle/>
                    <a:p>
                      <a:pPr indent="0" lvl="0" marL="0" rtl="0" algn="l">
                        <a:spcBef>
                          <a:spcPts val="0"/>
                        </a:spcBef>
                        <a:spcAft>
                          <a:spcPts val="0"/>
                        </a:spcAft>
                        <a:buNone/>
                      </a:pPr>
                      <a:r>
                        <a:rPr lang="id"/>
                        <a:t>Xor</a:t>
                      </a:r>
                      <a:endParaRPr/>
                    </a:p>
                  </a:txBody>
                  <a:tcPr marT="91425" marB="91425" marR="91425" marL="91425"/>
                </a:tc>
                <a:tc>
                  <a:txBody>
                    <a:bodyPr/>
                    <a:lstStyle/>
                    <a:p>
                      <a:pPr indent="0" lvl="0" marL="0" rtl="0" algn="l">
                        <a:spcBef>
                          <a:spcPts val="0"/>
                        </a:spcBef>
                        <a:spcAft>
                          <a:spcPts val="0"/>
                        </a:spcAft>
                        <a:buNone/>
                      </a:pPr>
                      <a:r>
                        <a:rPr lang="id"/>
                        <a:t>true jika $a dan $b salah satu true, tapi tidak keduanya</a:t>
                      </a:r>
                      <a:endParaRPr/>
                    </a:p>
                  </a:txBody>
                  <a:tcPr marT="91425" marB="91425" marR="91425" marL="91425"/>
                </a:tc>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Logika</a:t>
            </a:r>
            <a:endParaRPr/>
          </a:p>
        </p:txBody>
      </p:sp>
      <p:pic>
        <p:nvPicPr>
          <p:cNvPr id="542" name="Google Shape;542;p90"/>
          <p:cNvPicPr preferRelativeResize="0"/>
          <p:nvPr/>
        </p:nvPicPr>
        <p:blipFill>
          <a:blip r:embed="rId3">
            <a:alphaModFix/>
          </a:blip>
          <a:stretch>
            <a:fillRect/>
          </a:stretch>
        </p:blipFill>
        <p:spPr>
          <a:xfrm>
            <a:off x="152400" y="2006250"/>
            <a:ext cx="8839200" cy="194120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9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Increment dan Decrement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Open Source</a:t>
            </a:r>
            <a:endParaRPr/>
          </a:p>
        </p:txBody>
      </p:sp>
      <p:sp>
        <p:nvSpPr>
          <p:cNvPr id="129" name="Google Shape;129;p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adalah bahasa pemrograman yang opensource</a:t>
            </a:r>
            <a:endParaRPr/>
          </a:p>
          <a:p>
            <a:pPr indent="-311150" lvl="0" marL="457200" rtl="0" algn="l">
              <a:spcBef>
                <a:spcPts val="0"/>
              </a:spcBef>
              <a:spcAft>
                <a:spcPts val="0"/>
              </a:spcAft>
              <a:buSzPts val="1300"/>
              <a:buChar char="●"/>
            </a:pPr>
            <a:r>
              <a:rPr lang="id"/>
              <a:t>Kita bisa download PHP di website php.net</a:t>
            </a:r>
            <a:endParaRPr/>
          </a:p>
          <a:p>
            <a:pPr indent="-311150" lvl="0" marL="457200" rtl="0" algn="l">
              <a:spcBef>
                <a:spcPts val="0"/>
              </a:spcBef>
              <a:spcAft>
                <a:spcPts val="0"/>
              </a:spcAft>
              <a:buSzPts val="1300"/>
              <a:buChar char="●"/>
            </a:pPr>
            <a:r>
              <a:rPr lang="id"/>
              <a:t>Atau bisa liat source code nya di halaman github php </a:t>
            </a:r>
            <a:r>
              <a:rPr lang="id" u="sng">
                <a:solidFill>
                  <a:schemeClr val="hlink"/>
                </a:solidFill>
                <a:hlinkClick r:id="rId3"/>
              </a:rPr>
              <a:t>https://github.com/php/php-src</a:t>
            </a:r>
            <a:r>
              <a:rPr lang="id"/>
              <a:t> </a:t>
            </a:r>
            <a:endParaRPr/>
          </a:p>
          <a:p>
            <a:pPr indent="-311150" lvl="0" marL="457200" rtl="0" algn="l">
              <a:spcBef>
                <a:spcPts val="0"/>
              </a:spcBef>
              <a:spcAft>
                <a:spcPts val="0"/>
              </a:spcAft>
              <a:buSzPts val="1300"/>
              <a:buChar char="●"/>
            </a:pPr>
            <a:r>
              <a:rPr lang="id"/>
              <a:t>Selain open source, PHP juga free untuk digunakan, sehingga tidak ada biaya yang harus kita keluarkan untuk menggunakan PHP</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Increment dan Decrement</a:t>
            </a:r>
            <a:endParaRPr/>
          </a:p>
        </p:txBody>
      </p:sp>
      <p:sp>
        <p:nvSpPr>
          <p:cNvPr id="553" name="Google Shape;553;p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mendukung gaya bahasa pemrograman C untuk menaikkan dan menurunkan data number sejumlah 1 angka</a:t>
            </a:r>
            <a:endParaRPr/>
          </a:p>
          <a:p>
            <a:pPr indent="-311150" lvl="0" marL="457200" rtl="0" algn="l">
              <a:spcBef>
                <a:spcPts val="0"/>
              </a:spcBef>
              <a:spcAft>
                <a:spcPts val="0"/>
              </a:spcAft>
              <a:buSzPts val="1300"/>
              <a:buChar char="●"/>
            </a:pPr>
            <a:r>
              <a:rPr lang="id"/>
              <a:t>Ini bisa mempersingkat kita ketika ingin menaikkan data</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Increment dan Decrement</a:t>
            </a:r>
            <a:endParaRPr/>
          </a:p>
        </p:txBody>
      </p:sp>
      <p:graphicFrame>
        <p:nvGraphicFramePr>
          <p:cNvPr id="559" name="Google Shape;559;p93"/>
          <p:cNvGraphicFramePr/>
          <p:nvPr/>
        </p:nvGraphicFramePr>
        <p:xfrm>
          <a:off x="952500" y="2190750"/>
          <a:ext cx="3000000" cy="3000000"/>
        </p:xfrm>
        <a:graphic>
          <a:graphicData uri="http://schemas.openxmlformats.org/drawingml/2006/table">
            <a:tbl>
              <a:tblPr>
                <a:noFill/>
                <a:tableStyleId>{D11315A5-8E8B-4985-AB67-102CEEAD4A40}</a:tableStyleId>
              </a:tblPr>
              <a:tblGrid>
                <a:gridCol w="1284900"/>
                <a:gridCol w="1781925"/>
                <a:gridCol w="4172175"/>
              </a:tblGrid>
              <a:tr h="381000">
                <a:tc>
                  <a:txBody>
                    <a:bodyPr/>
                    <a:lstStyle/>
                    <a:p>
                      <a:pPr indent="0" lvl="0" marL="0" rtl="0" algn="l">
                        <a:spcBef>
                          <a:spcPts val="0"/>
                        </a:spcBef>
                        <a:spcAft>
                          <a:spcPts val="0"/>
                        </a:spcAft>
                        <a:buNone/>
                      </a:pPr>
                      <a:r>
                        <a:rPr lang="id"/>
                        <a:t>Contoh</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Name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Efek</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a:t>
                      </a:r>
                      <a:endParaRPr/>
                    </a:p>
                  </a:txBody>
                  <a:tcPr marT="91425" marB="91425" marR="91425" marL="91425"/>
                </a:tc>
                <a:tc>
                  <a:txBody>
                    <a:bodyPr/>
                    <a:lstStyle/>
                    <a:p>
                      <a:pPr indent="0" lvl="0" marL="0" rtl="0" algn="l">
                        <a:spcBef>
                          <a:spcPts val="0"/>
                        </a:spcBef>
                        <a:spcAft>
                          <a:spcPts val="0"/>
                        </a:spcAft>
                        <a:buNone/>
                      </a:pPr>
                      <a:r>
                        <a:rPr lang="id"/>
                        <a:t>Post increment</a:t>
                      </a:r>
                      <a:endParaRPr/>
                    </a:p>
                  </a:txBody>
                  <a:tcPr marT="91425" marB="91425" marR="91425" marL="91425"/>
                </a:tc>
                <a:tc>
                  <a:txBody>
                    <a:bodyPr/>
                    <a:lstStyle/>
                    <a:p>
                      <a:pPr indent="0" lvl="0" marL="0" rtl="0" algn="l">
                        <a:spcBef>
                          <a:spcPts val="0"/>
                        </a:spcBef>
                        <a:spcAft>
                          <a:spcPts val="0"/>
                        </a:spcAft>
                        <a:buNone/>
                      </a:pPr>
                      <a:r>
                        <a:rPr lang="id"/>
                        <a:t>Kembalikan $a lalu naikkan 1 angka</a:t>
                      </a:r>
                      <a:endParaRPr/>
                    </a:p>
                  </a:txBody>
                  <a:tcPr marT="91425" marB="91425" marR="91425" marL="91425"/>
                </a:tc>
              </a:tr>
              <a:tr h="381000">
                <a:tc>
                  <a:txBody>
                    <a:bodyPr/>
                    <a:lstStyle/>
                    <a:p>
                      <a:pPr indent="0" lvl="0" marL="0" rtl="0" algn="l">
                        <a:spcBef>
                          <a:spcPts val="0"/>
                        </a:spcBef>
                        <a:spcAft>
                          <a:spcPts val="0"/>
                        </a:spcAft>
                        <a:buNone/>
                      </a:pPr>
                      <a:r>
                        <a:rPr lang="id"/>
                        <a:t>++$a</a:t>
                      </a:r>
                      <a:endParaRPr/>
                    </a:p>
                  </a:txBody>
                  <a:tcPr marT="91425" marB="91425" marR="91425" marL="91425"/>
                </a:tc>
                <a:tc>
                  <a:txBody>
                    <a:bodyPr/>
                    <a:lstStyle/>
                    <a:p>
                      <a:pPr indent="0" lvl="0" marL="0" rtl="0" algn="l">
                        <a:spcBef>
                          <a:spcPts val="0"/>
                        </a:spcBef>
                        <a:spcAft>
                          <a:spcPts val="0"/>
                        </a:spcAft>
                        <a:buNone/>
                      </a:pPr>
                      <a:r>
                        <a:rPr lang="id"/>
                        <a:t>Pre increment</a:t>
                      </a:r>
                      <a:endParaRPr/>
                    </a:p>
                  </a:txBody>
                  <a:tcPr marT="91425" marB="91425" marR="91425" marL="91425"/>
                </a:tc>
                <a:tc>
                  <a:txBody>
                    <a:bodyPr/>
                    <a:lstStyle/>
                    <a:p>
                      <a:pPr indent="0" lvl="0" marL="0" rtl="0" algn="l">
                        <a:spcBef>
                          <a:spcPts val="0"/>
                        </a:spcBef>
                        <a:spcAft>
                          <a:spcPts val="0"/>
                        </a:spcAft>
                        <a:buNone/>
                      </a:pPr>
                      <a:r>
                        <a:rPr lang="id"/>
                        <a:t>Naikkan $a satu angka, lalu kembalikan $a</a:t>
                      </a:r>
                      <a:endParaRPr/>
                    </a:p>
                  </a:txBody>
                  <a:tcPr marT="91425" marB="91425" marR="91425" marL="91425"/>
                </a:tc>
              </a:tr>
              <a:tr h="381000">
                <a:tc>
                  <a:txBody>
                    <a:bodyPr/>
                    <a:lstStyle/>
                    <a:p>
                      <a:pPr indent="0" lvl="0" marL="0" rtl="0" algn="l">
                        <a:spcBef>
                          <a:spcPts val="0"/>
                        </a:spcBef>
                        <a:spcAft>
                          <a:spcPts val="0"/>
                        </a:spcAft>
                        <a:buNone/>
                      </a:pPr>
                      <a:r>
                        <a:rPr lang="id"/>
                        <a:t>$a--</a:t>
                      </a:r>
                      <a:endParaRPr/>
                    </a:p>
                  </a:txBody>
                  <a:tcPr marT="91425" marB="91425" marR="91425" marL="91425"/>
                </a:tc>
                <a:tc>
                  <a:txBody>
                    <a:bodyPr/>
                    <a:lstStyle/>
                    <a:p>
                      <a:pPr indent="0" lvl="0" marL="0" rtl="0" algn="l">
                        <a:spcBef>
                          <a:spcPts val="0"/>
                        </a:spcBef>
                        <a:spcAft>
                          <a:spcPts val="0"/>
                        </a:spcAft>
                        <a:buNone/>
                      </a:pPr>
                      <a:r>
                        <a:rPr lang="id"/>
                        <a:t>Post decrement</a:t>
                      </a:r>
                      <a:endParaRPr/>
                    </a:p>
                  </a:txBody>
                  <a:tcPr marT="91425" marB="91425" marR="91425" marL="91425"/>
                </a:tc>
                <a:tc>
                  <a:txBody>
                    <a:bodyPr/>
                    <a:lstStyle/>
                    <a:p>
                      <a:pPr indent="0" lvl="0" marL="0" rtl="0" algn="l">
                        <a:spcBef>
                          <a:spcPts val="0"/>
                        </a:spcBef>
                        <a:spcAft>
                          <a:spcPts val="0"/>
                        </a:spcAft>
                        <a:buNone/>
                      </a:pPr>
                      <a:r>
                        <a:rPr lang="id"/>
                        <a:t>Kembalikan $a lalu turunkan 1 angka</a:t>
                      </a:r>
                      <a:endParaRPr/>
                    </a:p>
                  </a:txBody>
                  <a:tcPr marT="91425" marB="91425" marR="91425" marL="91425"/>
                </a:tc>
              </a:tr>
              <a:tr h="381000">
                <a:tc>
                  <a:txBody>
                    <a:bodyPr/>
                    <a:lstStyle/>
                    <a:p>
                      <a:pPr indent="0" lvl="0" marL="0" rtl="0" algn="l">
                        <a:spcBef>
                          <a:spcPts val="0"/>
                        </a:spcBef>
                        <a:spcAft>
                          <a:spcPts val="0"/>
                        </a:spcAft>
                        <a:buNone/>
                      </a:pPr>
                      <a:r>
                        <a:rPr lang="id"/>
                        <a:t>--$a</a:t>
                      </a:r>
                      <a:endParaRPr/>
                    </a:p>
                  </a:txBody>
                  <a:tcPr marT="91425" marB="91425" marR="91425" marL="91425"/>
                </a:tc>
                <a:tc>
                  <a:txBody>
                    <a:bodyPr/>
                    <a:lstStyle/>
                    <a:p>
                      <a:pPr indent="0" lvl="0" marL="0" rtl="0" algn="l">
                        <a:spcBef>
                          <a:spcPts val="0"/>
                        </a:spcBef>
                        <a:spcAft>
                          <a:spcPts val="0"/>
                        </a:spcAft>
                        <a:buNone/>
                      </a:pPr>
                      <a:r>
                        <a:rPr lang="id"/>
                        <a:t>Pre decrement</a:t>
                      </a:r>
                      <a:endParaRPr/>
                    </a:p>
                  </a:txBody>
                  <a:tcPr marT="91425" marB="91425" marR="91425" marL="91425"/>
                </a:tc>
                <a:tc>
                  <a:txBody>
                    <a:bodyPr/>
                    <a:lstStyle/>
                    <a:p>
                      <a:pPr indent="0" lvl="0" marL="0" rtl="0" algn="l">
                        <a:spcBef>
                          <a:spcPts val="0"/>
                        </a:spcBef>
                        <a:spcAft>
                          <a:spcPts val="0"/>
                        </a:spcAft>
                        <a:buNone/>
                      </a:pPr>
                      <a:r>
                        <a:rPr lang="id"/>
                        <a:t>Turunkan $a satu angka, lalu kembalikan $a</a:t>
                      </a:r>
                      <a:endParaRPr/>
                    </a:p>
                  </a:txBody>
                  <a:tcPr marT="91425" marB="91425" marR="91425" marL="91425"/>
                </a:tc>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Increment dan Decrement</a:t>
            </a:r>
            <a:endParaRPr/>
          </a:p>
        </p:txBody>
      </p:sp>
      <p:pic>
        <p:nvPicPr>
          <p:cNvPr id="565" name="Google Shape;565;p94"/>
          <p:cNvPicPr preferRelativeResize="0"/>
          <p:nvPr/>
        </p:nvPicPr>
        <p:blipFill>
          <a:blip r:embed="rId3">
            <a:alphaModFix/>
          </a:blip>
          <a:stretch>
            <a:fillRect/>
          </a:stretch>
        </p:blipFill>
        <p:spPr>
          <a:xfrm>
            <a:off x="152400" y="2006250"/>
            <a:ext cx="8839202" cy="2124677"/>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9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Array</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Array</a:t>
            </a:r>
            <a:endParaRPr/>
          </a:p>
        </p:txBody>
      </p:sp>
      <p:sp>
        <p:nvSpPr>
          <p:cNvPr id="576" name="Google Shape;576;p9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PHP, Array memiliki operator khusus</a:t>
            </a:r>
            <a:endParaRPr/>
          </a:p>
          <a:p>
            <a:pPr indent="-311150" lvl="0" marL="457200" rtl="0" algn="l">
              <a:spcBef>
                <a:spcPts val="0"/>
              </a:spcBef>
              <a:spcAft>
                <a:spcPts val="0"/>
              </a:spcAft>
              <a:buSzPts val="1300"/>
              <a:buChar char="●"/>
            </a:pPr>
            <a:r>
              <a:rPr lang="id"/>
              <a:t>Mungkin terlihat mirip dengan operator-operator sebelumnya, tapi cara kerjanya sedikit berbeda</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Array</a:t>
            </a:r>
            <a:endParaRPr/>
          </a:p>
        </p:txBody>
      </p:sp>
      <p:graphicFrame>
        <p:nvGraphicFramePr>
          <p:cNvPr id="582" name="Google Shape;582;p97"/>
          <p:cNvGraphicFramePr/>
          <p:nvPr/>
        </p:nvGraphicFramePr>
        <p:xfrm>
          <a:off x="952500" y="1995575"/>
          <a:ext cx="3000000" cy="3000000"/>
        </p:xfrm>
        <a:graphic>
          <a:graphicData uri="http://schemas.openxmlformats.org/drawingml/2006/table">
            <a:tbl>
              <a:tblPr>
                <a:noFill/>
                <a:tableStyleId>{D11315A5-8E8B-4985-AB67-102CEEAD4A40}</a:tableStyleId>
              </a:tblPr>
              <a:tblGrid>
                <a:gridCol w="1158675"/>
                <a:gridCol w="1103450"/>
                <a:gridCol w="4976875"/>
              </a:tblGrid>
              <a:tr h="381000">
                <a:tc>
                  <a:txBody>
                    <a:bodyPr/>
                    <a:lstStyle/>
                    <a:p>
                      <a:pPr indent="0" lvl="0" marL="0" rtl="0" algn="l">
                        <a:spcBef>
                          <a:spcPts val="0"/>
                        </a:spcBef>
                        <a:spcAft>
                          <a:spcPts val="0"/>
                        </a:spcAft>
                        <a:buNone/>
                      </a:pPr>
                      <a:r>
                        <a:rPr lang="id"/>
                        <a:t>Contoh</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Nama</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Union</a:t>
                      </a:r>
                      <a:endParaRPr/>
                    </a:p>
                  </a:txBody>
                  <a:tcPr marT="91425" marB="91425" marR="91425" marL="91425"/>
                </a:tc>
                <a:tc>
                  <a:txBody>
                    <a:bodyPr/>
                    <a:lstStyle/>
                    <a:p>
                      <a:pPr indent="0" lvl="0" marL="0" rtl="0" algn="l">
                        <a:spcBef>
                          <a:spcPts val="0"/>
                        </a:spcBef>
                        <a:spcAft>
                          <a:spcPts val="0"/>
                        </a:spcAft>
                        <a:buNone/>
                      </a:pPr>
                      <a:r>
                        <a:rPr lang="id"/>
                        <a:t>Menggabungkan array $a dan $b</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Equality</a:t>
                      </a:r>
                      <a:endParaRPr/>
                    </a:p>
                  </a:txBody>
                  <a:tcPr marT="91425" marB="91425" marR="91425" marL="91425"/>
                </a:tc>
                <a:tc>
                  <a:txBody>
                    <a:bodyPr/>
                    <a:lstStyle/>
                    <a:p>
                      <a:pPr indent="0" lvl="0" marL="0" rtl="0" algn="l">
                        <a:spcBef>
                          <a:spcPts val="0"/>
                        </a:spcBef>
                        <a:spcAft>
                          <a:spcPts val="0"/>
                        </a:spcAft>
                        <a:buNone/>
                      </a:pPr>
                      <a:r>
                        <a:rPr lang="id"/>
                        <a:t>true jika $a dan $b memiliki key-value sama</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Identity</a:t>
                      </a:r>
                      <a:endParaRPr/>
                    </a:p>
                  </a:txBody>
                  <a:tcPr marT="91425" marB="91425" marR="91425" marL="91425"/>
                </a:tc>
                <a:tc>
                  <a:txBody>
                    <a:bodyPr/>
                    <a:lstStyle/>
                    <a:p>
                      <a:pPr indent="0" lvl="0" marL="0" rtl="0" algn="l">
                        <a:spcBef>
                          <a:spcPts val="0"/>
                        </a:spcBef>
                        <a:spcAft>
                          <a:spcPts val="0"/>
                        </a:spcAft>
                        <a:buNone/>
                      </a:pPr>
                      <a:r>
                        <a:rPr lang="id"/>
                        <a:t>true jika $a dan $b memiliki key-value sama dan posisi sama</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Inequality</a:t>
                      </a:r>
                      <a:endParaRPr/>
                    </a:p>
                  </a:txBody>
                  <a:tcPr marT="91425" marB="91425" marR="91425" marL="91425"/>
                </a:tc>
                <a:tc>
                  <a:txBody>
                    <a:bodyPr/>
                    <a:lstStyle/>
                    <a:p>
                      <a:pPr indent="0" lvl="0" marL="0" rtl="0" algn="l">
                        <a:spcBef>
                          <a:spcPts val="0"/>
                        </a:spcBef>
                        <a:spcAft>
                          <a:spcPts val="0"/>
                        </a:spcAft>
                        <a:buNone/>
                      </a:pPr>
                      <a:r>
                        <a:rPr lang="id"/>
                        <a:t>true jika $a dan $b tidak sama</a:t>
                      </a:r>
                      <a:endParaRPr/>
                    </a:p>
                  </a:txBody>
                  <a:tcPr marT="91425" marB="91425" marR="91425" marL="91425"/>
                </a:tc>
              </a:tr>
              <a:tr h="381000">
                <a:tc>
                  <a:txBody>
                    <a:bodyPr/>
                    <a:lstStyle/>
                    <a:p>
                      <a:pPr indent="0" lvl="0" marL="0" rtl="0" algn="l">
                        <a:spcBef>
                          <a:spcPts val="0"/>
                        </a:spcBef>
                        <a:spcAft>
                          <a:spcPts val="0"/>
                        </a:spcAft>
                        <a:buNone/>
                      </a:pPr>
                      <a:r>
                        <a:rPr lang="id"/>
                        <a:t>$a &lt;&gt; $b</a:t>
                      </a:r>
                      <a:endParaRPr/>
                    </a:p>
                  </a:txBody>
                  <a:tcPr marT="91425" marB="91425" marR="91425" marL="91425"/>
                </a:tc>
                <a:tc>
                  <a:txBody>
                    <a:bodyPr/>
                    <a:lstStyle/>
                    <a:p>
                      <a:pPr indent="0" lvl="0" marL="0" rtl="0" algn="l">
                        <a:spcBef>
                          <a:spcPts val="0"/>
                        </a:spcBef>
                        <a:spcAft>
                          <a:spcPts val="0"/>
                        </a:spcAft>
                        <a:buNone/>
                      </a:pPr>
                      <a:r>
                        <a:rPr lang="id"/>
                        <a:t>Inequality</a:t>
                      </a:r>
                      <a:endParaRPr/>
                    </a:p>
                  </a:txBody>
                  <a:tcPr marT="91425" marB="91425" marR="91425" marL="91425"/>
                </a:tc>
                <a:tc>
                  <a:txBody>
                    <a:bodyPr/>
                    <a:lstStyle/>
                    <a:p>
                      <a:pPr indent="0" lvl="0" marL="0" rtl="0" algn="l">
                        <a:spcBef>
                          <a:spcPts val="0"/>
                        </a:spcBef>
                        <a:spcAft>
                          <a:spcPts val="0"/>
                        </a:spcAft>
                        <a:buNone/>
                      </a:pPr>
                      <a:r>
                        <a:rPr lang="id"/>
                        <a:t>true jika $a dan $b tidak sama</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Nonidentity</a:t>
                      </a:r>
                      <a:endParaRPr/>
                    </a:p>
                  </a:txBody>
                  <a:tcPr marT="91425" marB="91425" marR="91425" marL="91425"/>
                </a:tc>
                <a:tc>
                  <a:txBody>
                    <a:bodyPr/>
                    <a:lstStyle/>
                    <a:p>
                      <a:pPr indent="0" lvl="0" marL="0" rtl="0" algn="l">
                        <a:spcBef>
                          <a:spcPts val="0"/>
                        </a:spcBef>
                        <a:spcAft>
                          <a:spcPts val="0"/>
                        </a:spcAft>
                        <a:buNone/>
                      </a:pPr>
                      <a:r>
                        <a:rPr lang="id"/>
                        <a:t>true jika $a dan $b tidak identik</a:t>
                      </a:r>
                      <a:endParaRPr/>
                    </a:p>
                  </a:txBody>
                  <a:tcPr marT="91425" marB="91425" marR="91425" marL="91425"/>
                </a:tc>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Array (1)</a:t>
            </a:r>
            <a:endParaRPr/>
          </a:p>
        </p:txBody>
      </p:sp>
      <p:pic>
        <p:nvPicPr>
          <p:cNvPr id="588" name="Google Shape;588;p98"/>
          <p:cNvPicPr preferRelativeResize="0"/>
          <p:nvPr/>
        </p:nvPicPr>
        <p:blipFill>
          <a:blip r:embed="rId3">
            <a:alphaModFix/>
          </a:blip>
          <a:stretch>
            <a:fillRect/>
          </a:stretch>
        </p:blipFill>
        <p:spPr>
          <a:xfrm>
            <a:off x="152400" y="2006250"/>
            <a:ext cx="8483910" cy="29848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Array (2)</a:t>
            </a:r>
            <a:endParaRPr/>
          </a:p>
        </p:txBody>
      </p:sp>
      <p:pic>
        <p:nvPicPr>
          <p:cNvPr id="594" name="Google Shape;594;p99"/>
          <p:cNvPicPr preferRelativeResize="0"/>
          <p:nvPr/>
        </p:nvPicPr>
        <p:blipFill>
          <a:blip r:embed="rId3">
            <a:alphaModFix/>
          </a:blip>
          <a:stretch>
            <a:fillRect/>
          </a:stretch>
        </p:blipFill>
        <p:spPr>
          <a:xfrm>
            <a:off x="152400" y="2006250"/>
            <a:ext cx="6396107" cy="29848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10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Expression, Statement dan Block</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1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Expression</a:t>
            </a:r>
            <a:endParaRPr/>
          </a:p>
        </p:txBody>
      </p:sp>
      <p:sp>
        <p:nvSpPr>
          <p:cNvPr id="605" name="Google Shape;605;p10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Expression adalah bagian terpenting di PHP</a:t>
            </a:r>
            <a:endParaRPr/>
          </a:p>
          <a:p>
            <a:pPr indent="-311150" lvl="0" marL="457200" rtl="0" algn="l">
              <a:spcBef>
                <a:spcPts val="0"/>
              </a:spcBef>
              <a:spcAft>
                <a:spcPts val="0"/>
              </a:spcAft>
              <a:buSzPts val="1300"/>
              <a:buChar char="●"/>
            </a:pPr>
            <a:r>
              <a:rPr lang="id"/>
              <a:t>Di PHP, hampir semua kode yang kita tulis adalah sebuah expression</a:t>
            </a:r>
            <a:endParaRPr/>
          </a:p>
          <a:p>
            <a:pPr indent="-311150" lvl="0" marL="457200" rtl="0" algn="l">
              <a:spcBef>
                <a:spcPts val="0"/>
              </a:spcBef>
              <a:spcAft>
                <a:spcPts val="0"/>
              </a:spcAft>
              <a:buSzPts val="1300"/>
              <a:buChar char="●"/>
            </a:pPr>
            <a:r>
              <a:rPr lang="id"/>
              <a:t>Secara sederhana, expression adalah apapun yang memiliki nilai atau value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Kenapa Belajar PHP</a:t>
            </a:r>
            <a:endParaRPr/>
          </a:p>
        </p:txBody>
      </p:sp>
      <p:pic>
        <p:nvPicPr>
          <p:cNvPr id="135" name="Google Shape;135;p21"/>
          <p:cNvPicPr preferRelativeResize="0"/>
          <p:nvPr/>
        </p:nvPicPr>
        <p:blipFill>
          <a:blip r:embed="rId3">
            <a:alphaModFix/>
          </a:blip>
          <a:stretch>
            <a:fillRect/>
          </a:stretch>
        </p:blipFill>
        <p:spPr>
          <a:xfrm>
            <a:off x="1509963" y="2006250"/>
            <a:ext cx="6124087" cy="2984849"/>
          </a:xfrm>
          <a:prstGeom prst="rect">
            <a:avLst/>
          </a:prstGeom>
          <a:noFill/>
          <a:ln>
            <a:noFill/>
          </a:ln>
        </p:spPr>
      </p:pic>
      <p:sp>
        <p:nvSpPr>
          <p:cNvPr id="136" name="Google Shape;136;p21"/>
          <p:cNvSpPr txBox="1"/>
          <p:nvPr/>
        </p:nvSpPr>
        <p:spPr>
          <a:xfrm>
            <a:off x="0" y="0"/>
            <a:ext cx="9144000" cy="4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100" u="sng">
                <a:solidFill>
                  <a:schemeClr val="hlink"/>
                </a:solidFill>
                <a:hlinkClick r:id="rId4"/>
              </a:rPr>
              <a:t>https://www.tiobe.com/tiobe-index/</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1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Expression Sederhana</a:t>
            </a:r>
            <a:endParaRPr/>
          </a:p>
        </p:txBody>
      </p:sp>
      <p:sp>
        <p:nvSpPr>
          <p:cNvPr id="611" name="Google Shape;611;p1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 = 5; Ketika kita menuliskan “5”, maka tentu itu adalah nilai, oleh karena itu 5 tersebut adalah expression.</a:t>
            </a:r>
            <a:endParaRPr/>
          </a:p>
          <a:p>
            <a:pPr indent="-311150" lvl="0" marL="457200" rtl="0" algn="l">
              <a:spcBef>
                <a:spcPts val="0"/>
              </a:spcBef>
              <a:spcAft>
                <a:spcPts val="0"/>
              </a:spcAft>
              <a:buSzPts val="1300"/>
              <a:buChar char="●"/>
            </a:pPr>
            <a:r>
              <a:rPr lang="id"/>
              <a:t>Lalu kita menulis kode $b = $a; $a bisa kita bilang adalah expression, karena $a adalah nilai 5</a:t>
            </a:r>
            <a:endParaRPr/>
          </a:p>
        </p:txBody>
      </p:sp>
      <p:pic>
        <p:nvPicPr>
          <p:cNvPr id="612" name="Google Shape;612;p102"/>
          <p:cNvPicPr preferRelativeResize="0"/>
          <p:nvPr/>
        </p:nvPicPr>
        <p:blipFill>
          <a:blip r:embed="rId3">
            <a:alphaModFix/>
          </a:blip>
          <a:stretch>
            <a:fillRect/>
          </a:stretch>
        </p:blipFill>
        <p:spPr>
          <a:xfrm>
            <a:off x="0" y="3290260"/>
            <a:ext cx="9144001" cy="1339831"/>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Expression Complex</a:t>
            </a:r>
            <a:endParaRPr/>
          </a:p>
        </p:txBody>
      </p:sp>
      <p:sp>
        <p:nvSpPr>
          <p:cNvPr id="618" name="Google Shape;618;p10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Pada kode dibawah, getValue() adalah expression, karena getValue() bernilai angka 100. Tentang function nanti kita akan bahas lebih detail di materi tersendiri</a:t>
            </a:r>
            <a:endParaRPr/>
          </a:p>
        </p:txBody>
      </p:sp>
      <p:pic>
        <p:nvPicPr>
          <p:cNvPr id="619" name="Google Shape;619;p103"/>
          <p:cNvPicPr preferRelativeResize="0"/>
          <p:nvPr/>
        </p:nvPicPr>
        <p:blipFill>
          <a:blip r:embed="rId3">
            <a:alphaModFix/>
          </a:blip>
          <a:stretch>
            <a:fillRect/>
          </a:stretch>
        </p:blipFill>
        <p:spPr>
          <a:xfrm>
            <a:off x="0" y="2746838"/>
            <a:ext cx="9143999" cy="2396674"/>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Statement</a:t>
            </a:r>
            <a:endParaRPr/>
          </a:p>
        </p:txBody>
      </p:sp>
      <p:sp>
        <p:nvSpPr>
          <p:cNvPr id="625" name="Google Shape;625;p10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Statement bisa dibilang adalah kalimat lengkap dalam bahasa.</a:t>
            </a:r>
            <a:endParaRPr/>
          </a:p>
          <a:p>
            <a:pPr indent="-311150" lvl="0" marL="457200" rtl="0" algn="l">
              <a:spcBef>
                <a:spcPts val="0"/>
              </a:spcBef>
              <a:spcAft>
                <a:spcPts val="0"/>
              </a:spcAft>
              <a:buSzPts val="1300"/>
              <a:buChar char="●"/>
            </a:pPr>
            <a:r>
              <a:rPr lang="id"/>
              <a:t>Sebuah statement berisikan execution komplit, biasanya diakhiri dengan titik koma</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1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Statement</a:t>
            </a:r>
            <a:endParaRPr/>
          </a:p>
        </p:txBody>
      </p:sp>
      <p:pic>
        <p:nvPicPr>
          <p:cNvPr id="631" name="Google Shape;631;p105"/>
          <p:cNvPicPr preferRelativeResize="0"/>
          <p:nvPr/>
        </p:nvPicPr>
        <p:blipFill>
          <a:blip r:embed="rId3">
            <a:alphaModFix/>
          </a:blip>
          <a:stretch>
            <a:fillRect/>
          </a:stretch>
        </p:blipFill>
        <p:spPr>
          <a:xfrm>
            <a:off x="152400" y="2006250"/>
            <a:ext cx="8839200" cy="233319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1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Block</a:t>
            </a:r>
            <a:endParaRPr/>
          </a:p>
        </p:txBody>
      </p:sp>
      <p:sp>
        <p:nvSpPr>
          <p:cNvPr id="637" name="Google Shape;637;p10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Block adalah kumpulan statement yang terdiri dari nol atau lebih statement.</a:t>
            </a:r>
            <a:endParaRPr/>
          </a:p>
          <a:p>
            <a:pPr indent="-311150" lvl="0" marL="457200" rtl="0" algn="l">
              <a:spcBef>
                <a:spcPts val="0"/>
              </a:spcBef>
              <a:spcAft>
                <a:spcPts val="0"/>
              </a:spcAft>
              <a:buSzPts val="1300"/>
              <a:buChar char="●"/>
            </a:pPr>
            <a:r>
              <a:rPr lang="id"/>
              <a:t>Block diawali dan diakhiri dengan kurung kurawal {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Block</a:t>
            </a:r>
            <a:endParaRPr/>
          </a:p>
        </p:txBody>
      </p:sp>
      <p:pic>
        <p:nvPicPr>
          <p:cNvPr id="643" name="Google Shape;643;p107"/>
          <p:cNvPicPr preferRelativeResize="0"/>
          <p:nvPr/>
        </p:nvPicPr>
        <p:blipFill>
          <a:blip r:embed="rId3">
            <a:alphaModFix/>
          </a:blip>
          <a:stretch>
            <a:fillRect/>
          </a:stretch>
        </p:blipFill>
        <p:spPr>
          <a:xfrm>
            <a:off x="152400" y="2006250"/>
            <a:ext cx="8839200" cy="2189148"/>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10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Manipulasi String</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Dot Operator</a:t>
            </a:r>
            <a:endParaRPr/>
          </a:p>
        </p:txBody>
      </p:sp>
      <p:sp>
        <p:nvSpPr>
          <p:cNvPr id="654" name="Google Shape;654;p10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Dot (titik) operator adalah operator yang bisa kita gunakan untuk menambahkan string dengan data lain (bisa string atau tipe data lainnya)</a:t>
            </a:r>
            <a:endParaRPr/>
          </a:p>
          <a:p>
            <a:pPr indent="-311150" lvl="0" marL="457200" rtl="0" algn="l">
              <a:spcBef>
                <a:spcPts val="0"/>
              </a:spcBef>
              <a:spcAft>
                <a:spcPts val="0"/>
              </a:spcAft>
              <a:buSzPts val="1300"/>
              <a:buChar char="●"/>
            </a:pPr>
            <a:r>
              <a:rPr lang="id"/>
              <a:t>Sebenarnya kita bisa menggunakan + (plus) untuk menambahkan string, namun jika kita coba tambahkan string dengan tipe data number, maka akan terjadi error. Oleh karena itu direkomendasikan menggunakan . (dot) untuk menambahkan string dengan data lain</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Dot Operator</a:t>
            </a:r>
            <a:endParaRPr/>
          </a:p>
        </p:txBody>
      </p:sp>
      <p:pic>
        <p:nvPicPr>
          <p:cNvPr id="660" name="Google Shape;660;p110"/>
          <p:cNvPicPr preferRelativeResize="0"/>
          <p:nvPr/>
        </p:nvPicPr>
        <p:blipFill>
          <a:blip r:embed="rId3">
            <a:alphaModFix/>
          </a:blip>
          <a:stretch>
            <a:fillRect/>
          </a:stretch>
        </p:blipFill>
        <p:spPr>
          <a:xfrm>
            <a:off x="152400" y="2006250"/>
            <a:ext cx="8839200" cy="1609607"/>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ke Number dan Sebaliknya</a:t>
            </a:r>
            <a:endParaRPr/>
          </a:p>
        </p:txBody>
      </p:sp>
      <p:sp>
        <p:nvSpPr>
          <p:cNvPr id="666" name="Google Shape;666;p11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sering melakukan konversi tipe data dari string ke number (int / float) atau sebaliknya</a:t>
            </a:r>
            <a:endParaRPr/>
          </a:p>
          <a:p>
            <a:pPr indent="-311150" lvl="0" marL="457200" rtl="0" algn="l">
              <a:spcBef>
                <a:spcPts val="0"/>
              </a:spcBef>
              <a:spcAft>
                <a:spcPts val="0"/>
              </a:spcAft>
              <a:buSzPts val="1300"/>
              <a:buChar char="●"/>
            </a:pPr>
            <a:r>
              <a:rPr lang="id"/>
              <a:t>Di PHP untuk melakukan konversi cukup mudah, kita hanya perlu menggunakan tanda kurung ( tipe data )</a:t>
            </a:r>
            <a:endParaRPr/>
          </a:p>
          <a:p>
            <a:pPr indent="-311150" lvl="0" marL="457200" rtl="0" algn="l">
              <a:spcBef>
                <a:spcPts val="0"/>
              </a:spcBef>
              <a:spcAft>
                <a:spcPts val="0"/>
              </a:spcAft>
              <a:buSzPts val="1300"/>
              <a:buChar char="●"/>
            </a:pPr>
            <a:r>
              <a:rPr lang="id"/>
              <a:t>Tipe data untuk string adalah string, untuk number bisa menggunakan int untuk integer dan float untuk floating point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